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/>
  <p:notesSz cx="6858000" cy="9144000"/>
  <p:embeddedFontLst>
    <p:embeddedFont>
      <p:font typeface="Bricolage Grotesque Bold" panose="020B0604020202020204" charset="0"/>
      <p:regular r:id="rId32"/>
    </p:embeddedFont>
    <p:embeddedFont>
      <p:font typeface="Cooper BT Bold" panose="020B0604020202020204" charset="0"/>
      <p:regular r:id="rId33"/>
    </p:embeddedFont>
    <p:embeddedFont>
      <p:font typeface="Cooper BT Light" panose="020B0604020202020204" charset="0"/>
      <p:regular r:id="rId34"/>
    </p:embeddedFont>
    <p:embeddedFont>
      <p:font typeface="Garet" panose="020B0604020202020204" charset="0"/>
      <p:regular r:id="rId35"/>
    </p:embeddedFont>
    <p:embeddedFont>
      <p:font typeface="Garet Bold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22" autoAdjust="0"/>
  </p:normalViewPr>
  <p:slideViewPr>
    <p:cSldViewPr>
      <p:cViewPr varScale="1">
        <p:scale>
          <a:sx n="52" d="100"/>
          <a:sy n="52" d="100"/>
        </p:scale>
        <p:origin x="87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0.png"/><Relationship Id="rId7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rive.google.com/file/d/1yRvQ2d71yFLZYS7I7sOUinh5Mz48yJem/view?usp=sharing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2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wEnGThG7ix4Yw6Bl5mGIjBKALbBZBx_V/view?usp=sharin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vosviewer.com" TargetMode="External"/><Relationship Id="rId3" Type="http://schemas.openxmlformats.org/officeDocument/2006/relationships/hyperlink" Target="https://pandas.pydata.org/docs" TargetMode="External"/><Relationship Id="rId7" Type="http://schemas.openxmlformats.org/officeDocument/2006/relationships/hyperlink" Target="https://docs.python.org/3/library/tkinter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nltk.org" TargetMode="External"/><Relationship Id="rId5" Type="http://schemas.openxmlformats.org/officeDocument/2006/relationships/hyperlink" Target="https://networkx.org" TargetMode="External"/><Relationship Id="rId4" Type="http://schemas.openxmlformats.org/officeDocument/2006/relationships/hyperlink" Target="https://docs.python.org/3/library/re.html" TargetMode="External"/><Relationship Id="rId9" Type="http://schemas.openxmlformats.org/officeDocument/2006/relationships/hyperlink" Target="https://openai.com/chatgp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900301" y="1889468"/>
            <a:ext cx="2111876" cy="2183510"/>
          </a:xfrm>
          <a:custGeom>
            <a:avLst/>
            <a:gdLst/>
            <a:ahLst/>
            <a:cxnLst/>
            <a:rect l="l" t="t" r="r" b="b"/>
            <a:pathLst>
              <a:path w="2111876" h="2183510">
                <a:moveTo>
                  <a:pt x="0" y="0"/>
                </a:moveTo>
                <a:lnTo>
                  <a:pt x="2111876" y="0"/>
                </a:lnTo>
                <a:lnTo>
                  <a:pt x="2111876" y="2183510"/>
                </a:lnTo>
                <a:lnTo>
                  <a:pt x="0" y="21835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633" b="-263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8730" y="8443880"/>
            <a:ext cx="1632881" cy="1296543"/>
          </a:xfrm>
          <a:custGeom>
            <a:avLst/>
            <a:gdLst/>
            <a:ahLst/>
            <a:cxnLst/>
            <a:rect l="l" t="t" r="r" b="b"/>
            <a:pathLst>
              <a:path w="1632881" h="1296543">
                <a:moveTo>
                  <a:pt x="0" y="0"/>
                </a:moveTo>
                <a:lnTo>
                  <a:pt x="1632881" y="0"/>
                </a:lnTo>
                <a:lnTo>
                  <a:pt x="1632881" y="1296543"/>
                </a:lnTo>
                <a:lnTo>
                  <a:pt x="0" y="12965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270834" y="5074026"/>
            <a:ext cx="13876092" cy="2420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7"/>
              </a:lnSpc>
            </a:pPr>
            <a:r>
              <a:rPr lang="en-US" sz="4804" b="1" spc="-379">
                <a:solidFill>
                  <a:srgbClr val="C84534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AN INTERACTIVE TKINTER-BASED TOOL FOR </a:t>
            </a:r>
          </a:p>
          <a:p>
            <a:pPr algn="ctr">
              <a:lnSpc>
                <a:spcPts val="3747"/>
              </a:lnSpc>
            </a:pPr>
            <a:endParaRPr lang="en-US" sz="4804" b="1" spc="-379">
              <a:solidFill>
                <a:srgbClr val="C84534"/>
              </a:solidFill>
              <a:latin typeface="Cooper BT Bold"/>
              <a:ea typeface="Cooper BT Bold"/>
              <a:cs typeface="Cooper BT Bold"/>
              <a:sym typeface="Cooper BT Bold"/>
            </a:endParaRPr>
          </a:p>
          <a:p>
            <a:pPr algn="ctr">
              <a:lnSpc>
                <a:spcPts val="3747"/>
              </a:lnSpc>
            </a:pPr>
            <a:r>
              <a:rPr lang="en-US" sz="4804" b="1" spc="-379">
                <a:solidFill>
                  <a:srgbClr val="C84534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 CO-OCCURRENCE AND CLUSTER</a:t>
            </a:r>
          </a:p>
          <a:p>
            <a:pPr algn="ctr">
              <a:lnSpc>
                <a:spcPts val="3747"/>
              </a:lnSpc>
            </a:pPr>
            <a:r>
              <a:rPr lang="en-US" sz="4804" b="1" spc="-379">
                <a:solidFill>
                  <a:srgbClr val="C84534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 </a:t>
            </a:r>
          </a:p>
          <a:p>
            <a:pPr marL="0" lvl="0" indent="0" algn="ctr">
              <a:lnSpc>
                <a:spcPts val="3747"/>
              </a:lnSpc>
              <a:spcBef>
                <a:spcPct val="0"/>
              </a:spcBef>
            </a:pPr>
            <a:r>
              <a:rPr lang="en-US" sz="4804" b="1" spc="-379">
                <a:solidFill>
                  <a:srgbClr val="C84534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VISUALISATION</a:t>
            </a:r>
          </a:p>
        </p:txBody>
      </p:sp>
      <p:sp>
        <p:nvSpPr>
          <p:cNvPr id="6" name="Freeform 6"/>
          <p:cNvSpPr/>
          <p:nvPr/>
        </p:nvSpPr>
        <p:spPr>
          <a:xfrm>
            <a:off x="1938624" y="4394309"/>
            <a:ext cx="14540511" cy="3579748"/>
          </a:xfrm>
          <a:custGeom>
            <a:avLst/>
            <a:gdLst/>
            <a:ahLst/>
            <a:cxnLst/>
            <a:rect l="l" t="t" r="r" b="b"/>
            <a:pathLst>
              <a:path w="14540511" h="3579748">
                <a:moveTo>
                  <a:pt x="0" y="0"/>
                </a:moveTo>
                <a:lnTo>
                  <a:pt x="14540512" y="0"/>
                </a:lnTo>
                <a:lnTo>
                  <a:pt x="14540512" y="3579748"/>
                </a:lnTo>
                <a:lnTo>
                  <a:pt x="0" y="35797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111876" y="8415305"/>
            <a:ext cx="8078812" cy="1362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6"/>
              </a:lnSpc>
              <a:spcBef>
                <a:spcPct val="0"/>
              </a:spcBef>
            </a:pPr>
            <a:r>
              <a:rPr lang="en-US" sz="2774" b="1" dirty="0">
                <a:solidFill>
                  <a:srgbClr val="2B2B2B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PRESENTED BY:</a:t>
            </a:r>
          </a:p>
          <a:p>
            <a:pPr lvl="0">
              <a:lnSpc>
                <a:spcPts val="3606"/>
              </a:lnSpc>
              <a:spcBef>
                <a:spcPct val="0"/>
              </a:spcBef>
            </a:pPr>
            <a:r>
              <a:rPr lang="en-US" sz="2774" dirty="0">
                <a:solidFill>
                  <a:srgbClr val="2B2B2B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PRIYANKA RATH (SILICON UNIVERSITY)</a:t>
            </a:r>
          </a:p>
          <a:p>
            <a:pPr lvl="0">
              <a:lnSpc>
                <a:spcPts val="3606"/>
              </a:lnSpc>
              <a:spcBef>
                <a:spcPct val="0"/>
              </a:spcBef>
            </a:pPr>
            <a:r>
              <a:rPr lang="en-US" sz="2774" dirty="0">
                <a:solidFill>
                  <a:srgbClr val="2B2B2B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ARPIT PANIGRAHI (SILICON UNIVERSITY)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420600" y="8415305"/>
            <a:ext cx="5552737" cy="22125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62"/>
              </a:lnSpc>
            </a:pPr>
            <a:r>
              <a:rPr lang="en-US" sz="2663" b="1" dirty="0">
                <a:solidFill>
                  <a:srgbClr val="2B2B2B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GUIDED BY :</a:t>
            </a:r>
          </a:p>
          <a:p>
            <a:pPr algn="l">
              <a:lnSpc>
                <a:spcPts val="3462"/>
              </a:lnSpc>
            </a:pPr>
            <a:r>
              <a:rPr lang="en-US" sz="2663" dirty="0">
                <a:solidFill>
                  <a:srgbClr val="2B2B2B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DR.SATYA RANJAN SAHU </a:t>
            </a:r>
          </a:p>
          <a:p>
            <a:pPr marL="0" lvl="0" indent="0" algn="l">
              <a:lnSpc>
                <a:spcPts val="3462"/>
              </a:lnSpc>
              <a:spcBef>
                <a:spcPct val="0"/>
              </a:spcBef>
            </a:pPr>
            <a:r>
              <a:rPr lang="en-US" sz="2663" dirty="0">
                <a:solidFill>
                  <a:srgbClr val="2B2B2B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SENIOR PRINCIPAL </a:t>
            </a:r>
            <a:r>
              <a:rPr lang="en-US" sz="2663" u="none" dirty="0">
                <a:solidFill>
                  <a:srgbClr val="2B2B2B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SCIENTIST</a:t>
            </a:r>
          </a:p>
          <a:p>
            <a:pPr marL="0" lvl="0" indent="0" algn="l">
              <a:lnSpc>
                <a:spcPts val="3462"/>
              </a:lnSpc>
              <a:spcBef>
                <a:spcPct val="0"/>
              </a:spcBef>
            </a:pPr>
            <a:r>
              <a:rPr lang="en-US" sz="2663" u="none" dirty="0">
                <a:solidFill>
                  <a:srgbClr val="2B2B2B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(CSIR IMMT BHUBANESWAR)</a:t>
            </a:r>
          </a:p>
          <a:p>
            <a:pPr marL="0" lvl="0" indent="0" algn="l">
              <a:lnSpc>
                <a:spcPts val="3462"/>
              </a:lnSpc>
              <a:spcBef>
                <a:spcPct val="0"/>
              </a:spcBef>
            </a:pPr>
            <a:endParaRPr lang="en-US" sz="2663" u="none" dirty="0">
              <a:solidFill>
                <a:srgbClr val="2B2B2B"/>
              </a:solidFill>
              <a:latin typeface="Cooper BT Light"/>
              <a:ea typeface="Cooper BT Light"/>
              <a:cs typeface="Cooper BT Light"/>
              <a:sym typeface="Cooper BT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88970" y="432113"/>
            <a:ext cx="14734538" cy="1136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1"/>
              </a:lnSpc>
            </a:pPr>
            <a:r>
              <a:rPr lang="en-US" sz="3279" b="1">
                <a:solidFill>
                  <a:srgbClr val="000000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CSIR-INSTITUTE OF MINERALS AND MATERIALS TECHNOLOGY </a:t>
            </a:r>
          </a:p>
          <a:p>
            <a:pPr algn="ctr">
              <a:lnSpc>
                <a:spcPts val="4577"/>
              </a:lnSpc>
              <a:spcBef>
                <a:spcPct val="0"/>
              </a:spcBef>
            </a:pPr>
            <a:r>
              <a:rPr lang="en-US" sz="3269" b="1">
                <a:solidFill>
                  <a:srgbClr val="000000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BHUBANESWAR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58186" y="1478901"/>
            <a:ext cx="16601114" cy="6033160"/>
          </a:xfrm>
          <a:custGeom>
            <a:avLst/>
            <a:gdLst/>
            <a:ahLst/>
            <a:cxnLst/>
            <a:rect l="l" t="t" r="r" b="b"/>
            <a:pathLst>
              <a:path w="16601114" h="6033160">
                <a:moveTo>
                  <a:pt x="0" y="0"/>
                </a:moveTo>
                <a:lnTo>
                  <a:pt x="16601114" y="0"/>
                </a:lnTo>
                <a:lnTo>
                  <a:pt x="16601114" y="6033160"/>
                </a:lnTo>
                <a:lnTo>
                  <a:pt x="0" y="6033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58" b="-264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46101" y="494668"/>
            <a:ext cx="5830899" cy="695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4113" b="1" dirty="0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SNIPPET OF EXCEL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7877987"/>
            <a:ext cx="8680029" cy="1331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9"/>
              </a:lnSpc>
              <a:spcBef>
                <a:spcPct val="0"/>
              </a:spcBef>
            </a:pPr>
            <a:r>
              <a:rPr lang="en-US" sz="381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✅ Total Records (Rows): 72,950</a:t>
            </a:r>
          </a:p>
          <a:p>
            <a:pPr algn="ctr">
              <a:lnSpc>
                <a:spcPts val="5339"/>
              </a:lnSpc>
              <a:spcBef>
                <a:spcPct val="0"/>
              </a:spcBef>
            </a:pPr>
            <a:r>
              <a:rPr lang="en-US" sz="381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✅ Total Attributes (Columns): 67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605521" y="1732336"/>
            <a:ext cx="9210634" cy="3632770"/>
          </a:xfrm>
          <a:custGeom>
            <a:avLst/>
            <a:gdLst/>
            <a:ahLst/>
            <a:cxnLst/>
            <a:rect l="l" t="t" r="r" b="b"/>
            <a:pathLst>
              <a:path w="9210634" h="3379105">
                <a:moveTo>
                  <a:pt x="0" y="0"/>
                </a:moveTo>
                <a:lnTo>
                  <a:pt x="9210634" y="0"/>
                </a:lnTo>
                <a:lnTo>
                  <a:pt x="9210634" y="3379105"/>
                </a:lnTo>
                <a:lnTo>
                  <a:pt x="0" y="33791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953367" y="6179041"/>
            <a:ext cx="634669" cy="687142"/>
          </a:xfrm>
          <a:custGeom>
            <a:avLst/>
            <a:gdLst/>
            <a:ahLst/>
            <a:cxnLst/>
            <a:rect l="l" t="t" r="r" b="b"/>
            <a:pathLst>
              <a:path w="634669" h="687142">
                <a:moveTo>
                  <a:pt x="0" y="0"/>
                </a:moveTo>
                <a:lnTo>
                  <a:pt x="634669" y="0"/>
                </a:lnTo>
                <a:lnTo>
                  <a:pt x="634669" y="687142"/>
                </a:lnTo>
                <a:lnTo>
                  <a:pt x="0" y="687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429214" y="6812112"/>
            <a:ext cx="948795" cy="550493"/>
          </a:xfrm>
          <a:custGeom>
            <a:avLst/>
            <a:gdLst/>
            <a:ahLst/>
            <a:cxnLst/>
            <a:rect l="l" t="t" r="r" b="b"/>
            <a:pathLst>
              <a:path w="948795" h="588483">
                <a:moveTo>
                  <a:pt x="0" y="0"/>
                </a:moveTo>
                <a:lnTo>
                  <a:pt x="948795" y="0"/>
                </a:lnTo>
                <a:lnTo>
                  <a:pt x="948795" y="588483"/>
                </a:lnTo>
                <a:lnTo>
                  <a:pt x="0" y="5884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702985" y="7346525"/>
            <a:ext cx="634669" cy="687142"/>
          </a:xfrm>
          <a:custGeom>
            <a:avLst/>
            <a:gdLst/>
            <a:ahLst/>
            <a:cxnLst/>
            <a:rect l="l" t="t" r="r" b="b"/>
            <a:pathLst>
              <a:path w="634669" h="687142">
                <a:moveTo>
                  <a:pt x="0" y="0"/>
                </a:moveTo>
                <a:lnTo>
                  <a:pt x="634669" y="0"/>
                </a:lnTo>
                <a:lnTo>
                  <a:pt x="634669" y="687142"/>
                </a:lnTo>
                <a:lnTo>
                  <a:pt x="0" y="687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324241" y="6812112"/>
            <a:ext cx="948795" cy="588483"/>
          </a:xfrm>
          <a:custGeom>
            <a:avLst/>
            <a:gdLst/>
            <a:ahLst/>
            <a:cxnLst/>
            <a:rect l="l" t="t" r="r" b="b"/>
            <a:pathLst>
              <a:path w="948795" h="588483">
                <a:moveTo>
                  <a:pt x="0" y="0"/>
                </a:moveTo>
                <a:lnTo>
                  <a:pt x="948795" y="0"/>
                </a:lnTo>
                <a:lnTo>
                  <a:pt x="948795" y="588483"/>
                </a:lnTo>
                <a:lnTo>
                  <a:pt x="0" y="5884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144000" y="7771168"/>
            <a:ext cx="948795" cy="588483"/>
          </a:xfrm>
          <a:custGeom>
            <a:avLst/>
            <a:gdLst/>
            <a:ahLst/>
            <a:cxnLst/>
            <a:rect l="l" t="t" r="r" b="b"/>
            <a:pathLst>
              <a:path w="948795" h="588483">
                <a:moveTo>
                  <a:pt x="0" y="0"/>
                </a:moveTo>
                <a:lnTo>
                  <a:pt x="948795" y="0"/>
                </a:lnTo>
                <a:lnTo>
                  <a:pt x="948795" y="588483"/>
                </a:lnTo>
                <a:lnTo>
                  <a:pt x="0" y="5884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75301" y="297357"/>
            <a:ext cx="617759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  <a:spcBef>
                <a:spcPct val="0"/>
              </a:spcBef>
            </a:pPr>
            <a:r>
              <a:rPr lang="en-US" sz="5199" b="1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Phrase Extraction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6268" y="2419856"/>
            <a:ext cx="4805332" cy="556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61292" lvl="1" indent="-514350" algn="ctr">
              <a:lnSpc>
                <a:spcPts val="4499"/>
              </a:lnSpc>
              <a:buFont typeface="Arial" panose="020B0604020202020204" pitchFamily="34" charset="0"/>
              <a:buChar char="•"/>
            </a:pPr>
            <a:r>
              <a:rPr lang="en-US" sz="3213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LIBRARY - Pandas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76268" y="3247966"/>
            <a:ext cx="7624732" cy="556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3884" lvl="1" indent="-346942" algn="ctr">
              <a:lnSpc>
                <a:spcPts val="4499"/>
              </a:lnSpc>
              <a:buFont typeface="Arial"/>
              <a:buChar char="•"/>
            </a:pPr>
            <a:r>
              <a:rPr lang="en-US" sz="3213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Extract the specific column [TI]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76268" y="3952582"/>
            <a:ext cx="6176932" cy="556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3884" lvl="1" indent="-346942" algn="ctr">
              <a:lnSpc>
                <a:spcPts val="4499"/>
              </a:lnSpc>
              <a:buFont typeface="Arial"/>
              <a:buChar char="•"/>
            </a:pPr>
            <a:r>
              <a:rPr lang="en-US" sz="3213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Saved to a new Excel file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702985" y="887131"/>
            <a:ext cx="1770102" cy="53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sz="3213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SNIPPET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25287" y="1533408"/>
            <a:ext cx="1670090" cy="556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sz="3213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STEP - 1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25286" y="5086350"/>
            <a:ext cx="1970513" cy="556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sz="3213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STEP - 2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33418" y="5976267"/>
            <a:ext cx="2538382" cy="556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sz="3213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ANALYSIS 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82585" y="6809033"/>
            <a:ext cx="2812792" cy="556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sz="3213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For Example 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185064" y="6809033"/>
            <a:ext cx="13608343" cy="53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3884" lvl="1" indent="-346942" algn="l">
              <a:lnSpc>
                <a:spcPts val="4499"/>
              </a:lnSpc>
              <a:buFont typeface="Arial"/>
              <a:buChar char="•"/>
            </a:pPr>
            <a:r>
              <a:rPr lang="en-US" sz="3213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Direct Integration  of  Carbon  Nanotubes  in  Si Microsystems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195377" y="7768089"/>
            <a:ext cx="13063923" cy="53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3884" lvl="1" indent="-346942" algn="l">
              <a:lnSpc>
                <a:spcPts val="4499"/>
              </a:lnSpc>
              <a:buFont typeface="Arial"/>
              <a:buChar char="•"/>
            </a:pPr>
            <a:r>
              <a:rPr lang="en-US" sz="321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Propagation Models   for  Nanocommunication Networks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34815" y="8584775"/>
            <a:ext cx="1501121" cy="556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sz="3213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Goal 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35937" y="8600855"/>
            <a:ext cx="12923063" cy="1133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3884" lvl="1" indent="-346942" algn="l">
              <a:lnSpc>
                <a:spcPts val="4499"/>
              </a:lnSpc>
              <a:buFont typeface="Arial"/>
              <a:buChar char="•"/>
            </a:pPr>
            <a:r>
              <a:rPr lang="en-US" sz="3213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Remove English </a:t>
            </a:r>
            <a:r>
              <a:rPr lang="en-US" sz="3213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Stopwords</a:t>
            </a:r>
            <a:r>
              <a:rPr lang="en-US" sz="3213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and Nano-related Terms.</a:t>
            </a:r>
          </a:p>
          <a:p>
            <a:pPr marL="693884" lvl="1" indent="-346942" algn="l">
              <a:lnSpc>
                <a:spcPts val="4499"/>
              </a:lnSpc>
              <a:buFont typeface="Arial"/>
              <a:buChar char="•"/>
            </a:pPr>
            <a:r>
              <a:rPr lang="en-US" sz="3213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Extract the Meaningful Phrases. Save to a new excel file.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97254" y="3949177"/>
            <a:ext cx="8977000" cy="4209268"/>
          </a:xfrm>
          <a:custGeom>
            <a:avLst/>
            <a:gdLst/>
            <a:ahLst/>
            <a:cxnLst/>
            <a:rect l="l" t="t" r="r" b="b"/>
            <a:pathLst>
              <a:path w="8977000" h="4209268">
                <a:moveTo>
                  <a:pt x="0" y="0"/>
                </a:moveTo>
                <a:lnTo>
                  <a:pt x="8976999" y="0"/>
                </a:lnTo>
                <a:lnTo>
                  <a:pt x="8976999" y="4209267"/>
                </a:lnTo>
                <a:lnTo>
                  <a:pt x="0" y="42092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74" b="-67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44591" y="491208"/>
            <a:ext cx="2587301" cy="556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sz="3213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LIBRARIES 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31892" y="491208"/>
            <a:ext cx="14577525" cy="3453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5379" lvl="1" indent="-302690" algn="l">
              <a:lnSpc>
                <a:spcPts val="3925"/>
              </a:lnSpc>
              <a:buFont typeface="Arial"/>
              <a:buChar char="•"/>
            </a:pPr>
            <a:r>
              <a:rPr lang="en-US" sz="2803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pandas</a:t>
            </a:r>
            <a:r>
              <a:rPr lang="en-US" sz="280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→ For loading .csv files and saving results to Excel</a:t>
            </a:r>
          </a:p>
          <a:p>
            <a:pPr marL="605379" lvl="1" indent="-302690" algn="l">
              <a:lnSpc>
                <a:spcPts val="3925"/>
              </a:lnSpc>
              <a:buFont typeface="Arial"/>
              <a:buChar char="•"/>
            </a:pPr>
            <a:r>
              <a:rPr lang="en-US" sz="2803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 </a:t>
            </a:r>
            <a:r>
              <a:rPr lang="en-US" sz="280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(Regular Expressions) → For cleaning and filtering tokens (e.g., removing punctuation)</a:t>
            </a:r>
          </a:p>
          <a:p>
            <a:pPr marL="605379" lvl="1" indent="-302690" algn="l">
              <a:lnSpc>
                <a:spcPts val="3925"/>
              </a:lnSpc>
              <a:buFont typeface="Arial"/>
              <a:buChar char="•"/>
            </a:pPr>
            <a:r>
              <a:rPr lang="en-US" sz="2803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nltk</a:t>
            </a:r>
            <a:r>
              <a:rPr lang="en-US" sz="280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(Natural Language Toolkit) → For natural language processing:</a:t>
            </a:r>
          </a:p>
          <a:p>
            <a:pPr algn="l">
              <a:lnSpc>
                <a:spcPts val="3925"/>
              </a:lnSpc>
            </a:pPr>
            <a:r>
              <a:rPr lang="en-US" sz="280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                 -&gt;word_tokenize() – tokenizes titles into words</a:t>
            </a:r>
          </a:p>
          <a:p>
            <a:pPr algn="l">
              <a:lnSpc>
                <a:spcPts val="3925"/>
              </a:lnSpc>
            </a:pPr>
            <a:r>
              <a:rPr lang="en-US" sz="280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                 -&gt; stopwords.words('english') – removes common English stopwords</a:t>
            </a:r>
          </a:p>
          <a:p>
            <a:pPr algn="l">
              <a:lnSpc>
                <a:spcPts val="3925"/>
              </a:lnSpc>
              <a:spcBef>
                <a:spcPct val="0"/>
              </a:spcBef>
            </a:pPr>
            <a:endParaRPr lang="en-US" sz="2803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822529" y="4115300"/>
            <a:ext cx="7569920" cy="3968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2484" lvl="1" indent="-246242" algn="just">
              <a:lnSpc>
                <a:spcPts val="3193"/>
              </a:lnSpc>
              <a:spcBef>
                <a:spcPct val="0"/>
              </a:spcBef>
              <a:buFont typeface="Arial"/>
              <a:buChar char="•"/>
            </a:pPr>
            <a:r>
              <a:rPr lang="en-US" sz="228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Loop through each word (token) in the title</a:t>
            </a:r>
          </a:p>
          <a:p>
            <a:pPr marL="492484" lvl="1" indent="-246242" algn="just">
              <a:lnSpc>
                <a:spcPts val="3193"/>
              </a:lnSpc>
              <a:spcBef>
                <a:spcPct val="0"/>
              </a:spcBef>
              <a:buFont typeface="Arial"/>
              <a:buChar char="•"/>
            </a:pPr>
            <a:r>
              <a:rPr lang="en-US" sz="228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Clean the token using re (removes punctuation)</a:t>
            </a:r>
          </a:p>
          <a:p>
            <a:pPr marL="492484" lvl="1" indent="-246242" algn="just">
              <a:lnSpc>
                <a:spcPts val="3193"/>
              </a:lnSpc>
              <a:spcBef>
                <a:spcPct val="0"/>
              </a:spcBef>
              <a:buFont typeface="Arial"/>
              <a:buChar char="•"/>
            </a:pPr>
            <a:r>
              <a:rPr lang="en-US" sz="228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If token is a stopword or starts with "nano":</a:t>
            </a:r>
          </a:p>
          <a:p>
            <a:pPr algn="just">
              <a:lnSpc>
                <a:spcPts val="3193"/>
              </a:lnSpc>
              <a:spcBef>
                <a:spcPct val="0"/>
              </a:spcBef>
            </a:pPr>
            <a:r>
              <a:rPr lang="en-US" sz="228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           End current phrase (if any) and store it</a:t>
            </a:r>
          </a:p>
          <a:p>
            <a:pPr marL="492484" lvl="1" indent="-246242" algn="just">
              <a:lnSpc>
                <a:spcPts val="3193"/>
              </a:lnSpc>
              <a:spcBef>
                <a:spcPct val="0"/>
              </a:spcBef>
              <a:buFont typeface="Arial"/>
              <a:buChar char="•"/>
            </a:pPr>
            <a:r>
              <a:rPr lang="en-US" sz="228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Else:</a:t>
            </a:r>
          </a:p>
          <a:p>
            <a:pPr algn="just">
              <a:lnSpc>
                <a:spcPts val="3193"/>
              </a:lnSpc>
              <a:spcBef>
                <a:spcPct val="0"/>
              </a:spcBef>
            </a:pPr>
            <a:r>
              <a:rPr lang="en-US" sz="228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           Add the clean token to the current phrase</a:t>
            </a:r>
          </a:p>
          <a:p>
            <a:pPr marL="492484" lvl="1" indent="-246242" algn="just">
              <a:lnSpc>
                <a:spcPts val="3193"/>
              </a:lnSpc>
              <a:spcBef>
                <a:spcPct val="0"/>
              </a:spcBef>
              <a:buFont typeface="Arial"/>
              <a:buChar char="•"/>
            </a:pPr>
            <a:r>
              <a:rPr lang="en-US" sz="228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After the loop:</a:t>
            </a:r>
          </a:p>
          <a:p>
            <a:pPr algn="just">
              <a:lnSpc>
                <a:spcPts val="3193"/>
              </a:lnSpc>
              <a:spcBef>
                <a:spcPct val="0"/>
              </a:spcBef>
            </a:pPr>
            <a:r>
              <a:rPr lang="en-US" sz="228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           Add any remaining phrase to the final list</a:t>
            </a:r>
          </a:p>
          <a:p>
            <a:pPr marL="492484" lvl="1" indent="-246242" algn="just">
              <a:lnSpc>
                <a:spcPts val="3193"/>
              </a:lnSpc>
              <a:spcBef>
                <a:spcPct val="0"/>
              </a:spcBef>
              <a:buFont typeface="Arial"/>
              <a:buChar char="•"/>
            </a:pPr>
            <a:r>
              <a:rPr lang="en-US" sz="228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Return all extracted phrases</a:t>
            </a:r>
          </a:p>
          <a:p>
            <a:pPr algn="just">
              <a:lnSpc>
                <a:spcPts val="3193"/>
              </a:lnSpc>
              <a:spcBef>
                <a:spcPct val="0"/>
              </a:spcBef>
            </a:pPr>
            <a:endParaRPr lang="en-US" sz="2281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44590" y="8480638"/>
            <a:ext cx="3036809" cy="556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sz="3213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For example :-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92859" y="8480638"/>
            <a:ext cx="9449871" cy="53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sz="321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Direct Integration , Carbon , Si Microsystems 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939725" y="9201150"/>
            <a:ext cx="7261675" cy="556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sz="3213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Propagation Models,  Networks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4615350"/>
            <a:ext cx="10791689" cy="3968314"/>
          </a:xfrm>
          <a:custGeom>
            <a:avLst/>
            <a:gdLst/>
            <a:ahLst/>
            <a:cxnLst/>
            <a:rect l="l" t="t" r="r" b="b"/>
            <a:pathLst>
              <a:path w="10791689" h="3968314">
                <a:moveTo>
                  <a:pt x="0" y="0"/>
                </a:moveTo>
                <a:lnTo>
                  <a:pt x="10791689" y="0"/>
                </a:lnTo>
                <a:lnTo>
                  <a:pt x="10791689" y="3968314"/>
                </a:lnTo>
                <a:lnTo>
                  <a:pt x="0" y="3968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9" t="-909" r="-1755" b="-90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128612" y="4522178"/>
            <a:ext cx="3278026" cy="4061485"/>
          </a:xfrm>
          <a:custGeom>
            <a:avLst/>
            <a:gdLst/>
            <a:ahLst/>
            <a:cxnLst/>
            <a:rect l="l" t="t" r="r" b="b"/>
            <a:pathLst>
              <a:path w="3278026" h="4061485">
                <a:moveTo>
                  <a:pt x="0" y="0"/>
                </a:moveTo>
                <a:lnTo>
                  <a:pt x="3278025" y="0"/>
                </a:lnTo>
                <a:lnTo>
                  <a:pt x="3278025" y="4061486"/>
                </a:lnTo>
                <a:lnTo>
                  <a:pt x="0" y="40614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7913"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2019614" y="5802651"/>
            <a:ext cx="1762435" cy="394458"/>
          </a:xfrm>
          <a:custGeom>
            <a:avLst/>
            <a:gdLst/>
            <a:ahLst/>
            <a:cxnLst/>
            <a:rect l="l" t="t" r="r" b="b"/>
            <a:pathLst>
              <a:path w="1762435" h="394458">
                <a:moveTo>
                  <a:pt x="1762436" y="0"/>
                </a:moveTo>
                <a:lnTo>
                  <a:pt x="0" y="0"/>
                </a:lnTo>
                <a:lnTo>
                  <a:pt x="0" y="394458"/>
                </a:lnTo>
                <a:lnTo>
                  <a:pt x="1762436" y="394458"/>
                </a:lnTo>
                <a:lnTo>
                  <a:pt x="176243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21163" y="-20320"/>
            <a:ext cx="1058435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  <a:spcBef>
                <a:spcPct val="0"/>
              </a:spcBef>
            </a:pPr>
            <a:r>
              <a:rPr lang="en-US" sz="5199" b="1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Nano Related Word Extraction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4109" y="1713417"/>
            <a:ext cx="2727872" cy="556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sz="3213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LIBRARIES 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11980" y="1713417"/>
            <a:ext cx="14591912" cy="3347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3884" lvl="1" indent="-346942" algn="just">
              <a:lnSpc>
                <a:spcPts val="4499"/>
              </a:lnSpc>
              <a:spcBef>
                <a:spcPct val="0"/>
              </a:spcBef>
              <a:buFont typeface="Arial"/>
              <a:buChar char="•"/>
            </a:pPr>
            <a:r>
              <a:rPr lang="en-US" sz="3213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pandas </a:t>
            </a:r>
            <a:r>
              <a:rPr lang="en-US" sz="321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→ To read the Excel file and handle the TI column</a:t>
            </a:r>
          </a:p>
          <a:p>
            <a:pPr marL="693884" lvl="1" indent="-346942" algn="just">
              <a:lnSpc>
                <a:spcPts val="4499"/>
              </a:lnSpc>
              <a:spcBef>
                <a:spcPct val="0"/>
              </a:spcBef>
              <a:buFont typeface="Arial"/>
              <a:buChar char="•"/>
            </a:pPr>
            <a:r>
              <a:rPr lang="en-US" sz="3213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 </a:t>
            </a:r>
            <a:r>
              <a:rPr lang="en-US" sz="321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(Regular Expressions) → To find words starting with "nano" using a regex pattern</a:t>
            </a:r>
          </a:p>
          <a:p>
            <a:pPr marL="693884" lvl="1" indent="-346942" algn="just">
              <a:lnSpc>
                <a:spcPts val="4499"/>
              </a:lnSpc>
              <a:spcBef>
                <a:spcPct val="0"/>
              </a:spcBef>
              <a:buFont typeface="Arial"/>
              <a:buChar char="•"/>
            </a:pPr>
            <a:r>
              <a:rPr lang="en-US" sz="3213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collections.Counter</a:t>
            </a:r>
            <a:r>
              <a:rPr lang="en-US" sz="321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→ To count the frequency of each extracted nano-word efficiently </a:t>
            </a:r>
          </a:p>
          <a:p>
            <a:pPr algn="just">
              <a:lnSpc>
                <a:spcPts val="4499"/>
              </a:lnSpc>
              <a:spcBef>
                <a:spcPct val="0"/>
              </a:spcBef>
            </a:pPr>
            <a:endParaRPr lang="en-US" sz="3213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21163" y="8696746"/>
            <a:ext cx="5121626" cy="1299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4061" lvl="1" indent="-267031" algn="l">
              <a:lnSpc>
                <a:spcPts val="3463"/>
              </a:lnSpc>
              <a:buFont typeface="Arial"/>
              <a:buChar char="•"/>
            </a:pPr>
            <a:r>
              <a:rPr lang="en-US" sz="247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Extracts words starting with "nano" (e.g., nanotube, </a:t>
            </a:r>
          </a:p>
          <a:p>
            <a:pPr algn="ctr">
              <a:lnSpc>
                <a:spcPts val="3463"/>
              </a:lnSpc>
              <a:spcBef>
                <a:spcPct val="0"/>
              </a:spcBef>
            </a:pPr>
            <a:r>
              <a:rPr lang="en-US" sz="247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nano-particle)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818383" y="8706271"/>
            <a:ext cx="3592573" cy="1506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8426" lvl="1" indent="-234213" algn="l">
              <a:lnSpc>
                <a:spcPts val="3037"/>
              </a:lnSpc>
              <a:buFont typeface="Arial"/>
              <a:buChar char="•"/>
            </a:pPr>
            <a:r>
              <a:rPr lang="en-US" sz="216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\bnano[\w\-]*\b  matches hyphenated and alphanumeric nano-words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57213" y="8687221"/>
            <a:ext cx="3926354" cy="1281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4637" lvl="1" indent="-262318" algn="l">
              <a:lnSpc>
                <a:spcPts val="3401"/>
              </a:lnSpc>
              <a:buFont typeface="Arial"/>
              <a:buChar char="•"/>
            </a:pPr>
            <a:r>
              <a:rPr lang="en-US" sz="242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 list of all nano-words + their frequency counts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98128" y="971550"/>
            <a:ext cx="1788072" cy="556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sz="3213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STEP - 1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682160" y="7076427"/>
            <a:ext cx="5106962" cy="2607810"/>
          </a:xfrm>
          <a:custGeom>
            <a:avLst/>
            <a:gdLst/>
            <a:ahLst/>
            <a:cxnLst/>
            <a:rect l="l" t="t" r="r" b="b"/>
            <a:pathLst>
              <a:path w="5106962" h="2607810">
                <a:moveTo>
                  <a:pt x="0" y="0"/>
                </a:moveTo>
                <a:lnTo>
                  <a:pt x="5106962" y="0"/>
                </a:lnTo>
                <a:lnTo>
                  <a:pt x="5106962" y="2607810"/>
                </a:lnTo>
                <a:lnTo>
                  <a:pt x="0" y="26078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909974" y="3793683"/>
            <a:ext cx="6150728" cy="2840518"/>
          </a:xfrm>
          <a:custGeom>
            <a:avLst/>
            <a:gdLst/>
            <a:ahLst/>
            <a:cxnLst/>
            <a:rect l="l" t="t" r="r" b="b"/>
            <a:pathLst>
              <a:path w="6150728" h="2840518">
                <a:moveTo>
                  <a:pt x="0" y="0"/>
                </a:moveTo>
                <a:lnTo>
                  <a:pt x="6150728" y="0"/>
                </a:lnTo>
                <a:lnTo>
                  <a:pt x="6150728" y="2840518"/>
                </a:lnTo>
                <a:lnTo>
                  <a:pt x="0" y="28405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636" y="3589583"/>
            <a:ext cx="8744401" cy="3850644"/>
          </a:xfrm>
          <a:custGeom>
            <a:avLst/>
            <a:gdLst/>
            <a:ahLst/>
            <a:cxnLst/>
            <a:rect l="l" t="t" r="r" b="b"/>
            <a:pathLst>
              <a:path w="8744401" h="3850644">
                <a:moveTo>
                  <a:pt x="0" y="0"/>
                </a:moveTo>
                <a:lnTo>
                  <a:pt x="8744401" y="0"/>
                </a:lnTo>
                <a:lnTo>
                  <a:pt x="8744401" y="3850644"/>
                </a:lnTo>
                <a:lnTo>
                  <a:pt x="0" y="38506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611831" y="7076427"/>
            <a:ext cx="5802378" cy="2607810"/>
          </a:xfrm>
          <a:custGeom>
            <a:avLst/>
            <a:gdLst/>
            <a:ahLst/>
            <a:cxnLst/>
            <a:rect l="l" t="t" r="r" b="b"/>
            <a:pathLst>
              <a:path w="5802378" h="2607810">
                <a:moveTo>
                  <a:pt x="0" y="0"/>
                </a:moveTo>
                <a:lnTo>
                  <a:pt x="5802378" y="0"/>
                </a:lnTo>
                <a:lnTo>
                  <a:pt x="5802378" y="2607810"/>
                </a:lnTo>
                <a:lnTo>
                  <a:pt x="0" y="26078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636456" y="249500"/>
            <a:ext cx="1935543" cy="556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sz="3213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STEP - 2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1000" y="971550"/>
            <a:ext cx="7162799" cy="556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99"/>
              </a:lnSpc>
              <a:spcBef>
                <a:spcPct val="0"/>
              </a:spcBef>
            </a:pPr>
            <a:r>
              <a:rPr lang="en-US" sz="3213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Grouping Nano Terms by Prefix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4739" y="1690017"/>
            <a:ext cx="16503207" cy="1661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3213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Goal:</a:t>
            </a:r>
          </a:p>
          <a:p>
            <a:pPr algn="l">
              <a:lnSpc>
                <a:spcPts val="4499"/>
              </a:lnSpc>
              <a:spcBef>
                <a:spcPct val="0"/>
              </a:spcBef>
            </a:pPr>
            <a:r>
              <a:rPr lang="en-US" sz="3213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Group similar nano-words based on their first 8 characters :</a:t>
            </a:r>
          </a:p>
          <a:p>
            <a:pPr marL="693884" lvl="1" indent="-346942" algn="l">
              <a:lnSpc>
                <a:spcPts val="4499"/>
              </a:lnSpc>
              <a:buFont typeface="Arial"/>
              <a:buChar char="•"/>
            </a:pPr>
            <a:r>
              <a:rPr lang="en-US" sz="3213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Cluster similar variants (e.g., </a:t>
            </a:r>
            <a:r>
              <a:rPr lang="en-US" sz="3213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nanopart</a:t>
            </a:r>
            <a:r>
              <a:rPr lang="en-US" sz="3213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, nanoparticle, nanoparticles)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3286" y="8083011"/>
            <a:ext cx="4256127" cy="53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sz="321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✅Total Groups: 885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8189" y="6579463"/>
            <a:ext cx="8105747" cy="1936798"/>
          </a:xfrm>
          <a:custGeom>
            <a:avLst/>
            <a:gdLst/>
            <a:ahLst/>
            <a:cxnLst/>
            <a:rect l="l" t="t" r="r" b="b"/>
            <a:pathLst>
              <a:path w="8105747" h="1936798">
                <a:moveTo>
                  <a:pt x="0" y="0"/>
                </a:moveTo>
                <a:lnTo>
                  <a:pt x="8105747" y="0"/>
                </a:lnTo>
                <a:lnTo>
                  <a:pt x="8105747" y="1936797"/>
                </a:lnTo>
                <a:lnTo>
                  <a:pt x="0" y="19367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69" r="-168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960634" y="3493636"/>
            <a:ext cx="4353302" cy="2152376"/>
          </a:xfrm>
          <a:custGeom>
            <a:avLst/>
            <a:gdLst/>
            <a:ahLst/>
            <a:cxnLst/>
            <a:rect l="l" t="t" r="r" b="b"/>
            <a:pathLst>
              <a:path w="4353302" h="2152376">
                <a:moveTo>
                  <a:pt x="0" y="0"/>
                </a:moveTo>
                <a:lnTo>
                  <a:pt x="4353302" y="0"/>
                </a:lnTo>
                <a:lnTo>
                  <a:pt x="4353302" y="2152377"/>
                </a:lnTo>
                <a:lnTo>
                  <a:pt x="0" y="21523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549762" y="3546657"/>
            <a:ext cx="4706485" cy="2046334"/>
          </a:xfrm>
          <a:custGeom>
            <a:avLst/>
            <a:gdLst/>
            <a:ahLst/>
            <a:cxnLst/>
            <a:rect l="l" t="t" r="r" b="b"/>
            <a:pathLst>
              <a:path w="4706485" h="2046334">
                <a:moveTo>
                  <a:pt x="0" y="0"/>
                </a:moveTo>
                <a:lnTo>
                  <a:pt x="4706485" y="0"/>
                </a:lnTo>
                <a:lnTo>
                  <a:pt x="4706485" y="2046335"/>
                </a:lnTo>
                <a:lnTo>
                  <a:pt x="0" y="204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897" r="-1867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494372" y="3566151"/>
            <a:ext cx="4632779" cy="2026841"/>
          </a:xfrm>
          <a:custGeom>
            <a:avLst/>
            <a:gdLst/>
            <a:ahLst/>
            <a:cxnLst/>
            <a:rect l="l" t="t" r="r" b="b"/>
            <a:pathLst>
              <a:path w="4632779" h="2026841">
                <a:moveTo>
                  <a:pt x="0" y="0"/>
                </a:moveTo>
                <a:lnTo>
                  <a:pt x="4632778" y="0"/>
                </a:lnTo>
                <a:lnTo>
                  <a:pt x="4632778" y="2026841"/>
                </a:lnTo>
                <a:lnTo>
                  <a:pt x="0" y="20268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98641" y="259887"/>
            <a:ext cx="1968559" cy="556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sz="3213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STEP - 3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7200" y="1006820"/>
            <a:ext cx="5715000" cy="556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sz="3213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Removing Small Groups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2698" y="1832195"/>
            <a:ext cx="17545302" cy="1661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  <a:spcBef>
                <a:spcPct val="0"/>
              </a:spcBef>
            </a:pPr>
            <a:r>
              <a:rPr lang="en-US" sz="3213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Goal:</a:t>
            </a:r>
          </a:p>
          <a:p>
            <a:pPr algn="l">
              <a:lnSpc>
                <a:spcPts val="4499"/>
              </a:lnSpc>
              <a:spcBef>
                <a:spcPct val="0"/>
              </a:spcBef>
            </a:pPr>
            <a:r>
              <a:rPr lang="en-US" sz="321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Filter out less significant groups (with &lt; 6 terms) to focus on frequently used nano-word clusters.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6120" y="3665086"/>
            <a:ext cx="3025140" cy="53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sz="321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For Example : -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42698" y="4393078"/>
            <a:ext cx="2100937" cy="1102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6"/>
              </a:lnSpc>
              <a:spcBef>
                <a:spcPct val="0"/>
              </a:spcBef>
            </a:pPr>
            <a:r>
              <a:rPr lang="en-US" sz="213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(Removing all such type of groups)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13936" y="6571989"/>
            <a:ext cx="9515142" cy="975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0961" lvl="1" indent="-305480" algn="l">
              <a:lnSpc>
                <a:spcPts val="3961"/>
              </a:lnSpc>
              <a:buFont typeface="Arial"/>
              <a:buChar char="•"/>
            </a:pPr>
            <a:r>
              <a:rPr lang="en-US" sz="282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Used Regular Expression to identify group sizes and filter based on the min_terms threshold.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3936" y="7770579"/>
            <a:ext cx="8678664" cy="493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10996" lvl="1" indent="-305498" algn="l">
              <a:lnSpc>
                <a:spcPts val="3961"/>
              </a:lnSpc>
              <a:buFont typeface="Arial"/>
              <a:buChar char="•"/>
            </a:pPr>
            <a:r>
              <a:rPr lang="en-US" sz="282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Keeping only those groups with ≥ 6 terms.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13936" y="8470223"/>
            <a:ext cx="9813214" cy="975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0996" lvl="1" indent="-305498" algn="l">
              <a:lnSpc>
                <a:spcPts val="3961"/>
              </a:lnSpc>
              <a:buFont typeface="Arial"/>
              <a:buChar char="•"/>
            </a:pPr>
            <a:r>
              <a:rPr lang="en-US" sz="282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Finally saved a cleaned list of strong nano groups in a TXT file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62218" y="8960979"/>
            <a:ext cx="4509982" cy="553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sz="3213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✅Total Groups : 84!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00608" y="321685"/>
            <a:ext cx="687240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Co-occurence Matrix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936944" y="1559713"/>
            <a:ext cx="1787456" cy="556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sz="3213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STEP -1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33399" y="2116147"/>
            <a:ext cx="16989259" cy="1724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99"/>
              </a:lnSpc>
              <a:spcBef>
                <a:spcPct val="0"/>
              </a:spcBef>
            </a:pPr>
            <a:r>
              <a:rPr lang="en-US" sz="3213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Goal:</a:t>
            </a:r>
          </a:p>
          <a:p>
            <a:pPr algn="l">
              <a:lnSpc>
                <a:spcPts val="4499"/>
              </a:lnSpc>
              <a:spcBef>
                <a:spcPct val="0"/>
              </a:spcBef>
            </a:pPr>
            <a:r>
              <a:rPr lang="en-US" sz="3213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To compute how frequently each phrase appears in titles that mention specific nano-term groups.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33399" y="4121940"/>
            <a:ext cx="15316200" cy="3441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99"/>
              </a:lnSpc>
              <a:spcBef>
                <a:spcPct val="0"/>
              </a:spcBef>
            </a:pPr>
            <a:r>
              <a:rPr lang="en-US" sz="3213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Matrix Construction:</a:t>
            </a:r>
          </a:p>
          <a:p>
            <a:pPr marL="693884" lvl="1" indent="-346942" algn="l">
              <a:lnSpc>
                <a:spcPts val="4499"/>
              </a:lnSpc>
              <a:spcBef>
                <a:spcPct val="0"/>
              </a:spcBef>
              <a:buFont typeface="Arial"/>
              <a:buChar char="•"/>
            </a:pPr>
            <a:r>
              <a:rPr lang="en-US" sz="3213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Rows → Phrases</a:t>
            </a:r>
          </a:p>
          <a:p>
            <a:pPr marL="693884" lvl="1" indent="-346942" algn="l">
              <a:lnSpc>
                <a:spcPts val="4499"/>
              </a:lnSpc>
              <a:spcBef>
                <a:spcPct val="0"/>
              </a:spcBef>
              <a:buFont typeface="Arial"/>
              <a:buChar char="•"/>
            </a:pPr>
            <a:r>
              <a:rPr lang="en-US" sz="3213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Columns → Nano groups </a:t>
            </a:r>
          </a:p>
          <a:p>
            <a:pPr marL="693884" lvl="1" indent="-346942" algn="l">
              <a:lnSpc>
                <a:spcPts val="4499"/>
              </a:lnSpc>
              <a:spcBef>
                <a:spcPct val="0"/>
              </a:spcBef>
              <a:buFont typeface="Arial"/>
              <a:buChar char="•"/>
            </a:pPr>
            <a:r>
              <a:rPr lang="en-US" sz="3213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Cells → How many times the phrase co-occurred with that nano group</a:t>
            </a:r>
          </a:p>
          <a:p>
            <a:pPr algn="ctr">
              <a:lnSpc>
                <a:spcPts val="4499"/>
              </a:lnSpc>
              <a:spcBef>
                <a:spcPct val="0"/>
              </a:spcBef>
            </a:pPr>
            <a:endParaRPr lang="en-US" sz="3213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33399" y="7200899"/>
            <a:ext cx="15151852" cy="2287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99"/>
              </a:lnSpc>
              <a:spcBef>
                <a:spcPct val="0"/>
              </a:spcBef>
            </a:pPr>
            <a:r>
              <a:rPr lang="en-US" sz="3213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Matching Logic:</a:t>
            </a:r>
          </a:p>
          <a:p>
            <a:pPr marL="693884" lvl="1" indent="-346942" algn="l">
              <a:lnSpc>
                <a:spcPts val="4499"/>
              </a:lnSpc>
              <a:buFont typeface="Arial"/>
              <a:buChar char="•"/>
            </a:pPr>
            <a:r>
              <a:rPr lang="en-US" sz="3213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For each title, check if it contains any term from each nano group</a:t>
            </a:r>
          </a:p>
          <a:p>
            <a:pPr marL="693884" lvl="1" indent="-346942" algn="l">
              <a:lnSpc>
                <a:spcPts val="4499"/>
              </a:lnSpc>
              <a:buFont typeface="Arial"/>
              <a:buChar char="•"/>
            </a:pPr>
            <a:r>
              <a:rPr lang="en-US" sz="3213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If matched, increment the count for that phrase–nano group pair</a:t>
            </a:r>
          </a:p>
          <a:p>
            <a:pPr marL="693884" lvl="1" indent="-346942" algn="l">
              <a:lnSpc>
                <a:spcPts val="4499"/>
              </a:lnSpc>
              <a:buFont typeface="Arial"/>
              <a:buChar char="•"/>
            </a:pPr>
            <a:r>
              <a:rPr lang="en-US" sz="3213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Each title can match multiple nano groups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8600" y="-342900"/>
            <a:ext cx="18587567" cy="106299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 flipH="1">
            <a:off x="11097501" y="3091734"/>
            <a:ext cx="2340764" cy="523896"/>
          </a:xfrm>
          <a:custGeom>
            <a:avLst/>
            <a:gdLst/>
            <a:ahLst/>
            <a:cxnLst/>
            <a:rect l="l" t="t" r="r" b="b"/>
            <a:pathLst>
              <a:path w="2340764" h="523896">
                <a:moveTo>
                  <a:pt x="2340764" y="0"/>
                </a:moveTo>
                <a:lnTo>
                  <a:pt x="0" y="0"/>
                </a:lnTo>
                <a:lnTo>
                  <a:pt x="0" y="523896"/>
                </a:lnTo>
                <a:lnTo>
                  <a:pt x="2340764" y="523896"/>
                </a:lnTo>
                <a:lnTo>
                  <a:pt x="234076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/>
          <p:cNvSpPr/>
          <p:nvPr/>
        </p:nvSpPr>
        <p:spPr>
          <a:xfrm flipH="1">
            <a:off x="10134600" y="2174489"/>
            <a:ext cx="2133283" cy="477459"/>
          </a:xfrm>
          <a:custGeom>
            <a:avLst/>
            <a:gdLst/>
            <a:ahLst/>
            <a:cxnLst/>
            <a:rect l="l" t="t" r="r" b="b"/>
            <a:pathLst>
              <a:path w="2133283" h="477459">
                <a:moveTo>
                  <a:pt x="2133284" y="0"/>
                </a:moveTo>
                <a:lnTo>
                  <a:pt x="0" y="0"/>
                </a:lnTo>
                <a:lnTo>
                  <a:pt x="0" y="477458"/>
                </a:lnTo>
                <a:lnTo>
                  <a:pt x="2133284" y="477458"/>
                </a:lnTo>
                <a:lnTo>
                  <a:pt x="213328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13710" y="6095742"/>
            <a:ext cx="7802179" cy="1909044"/>
          </a:xfrm>
          <a:custGeom>
            <a:avLst/>
            <a:gdLst/>
            <a:ahLst/>
            <a:cxnLst/>
            <a:rect l="l" t="t" r="r" b="b"/>
            <a:pathLst>
              <a:path w="7802179" h="1909044">
                <a:moveTo>
                  <a:pt x="0" y="0"/>
                </a:moveTo>
                <a:lnTo>
                  <a:pt x="7802179" y="0"/>
                </a:lnTo>
                <a:lnTo>
                  <a:pt x="7802179" y="1909044"/>
                </a:lnTo>
                <a:lnTo>
                  <a:pt x="0" y="19090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" name="Freeform 6">
            <a:hlinkClick r:id="rId6" tooltip="https://drive.google.com/file/d/1yRvQ2d71yFLZYS7I7sOUinh5Mz48yJem/view?usp=sharing"/>
          </p:cNvPr>
          <p:cNvSpPr/>
          <p:nvPr/>
        </p:nvSpPr>
        <p:spPr>
          <a:xfrm>
            <a:off x="7518435" y="928945"/>
            <a:ext cx="574446" cy="574446"/>
          </a:xfrm>
          <a:custGeom>
            <a:avLst/>
            <a:gdLst/>
            <a:ahLst/>
            <a:cxnLst/>
            <a:rect l="l" t="t" r="r" b="b"/>
            <a:pathLst>
              <a:path w="574446" h="574446">
                <a:moveTo>
                  <a:pt x="0" y="0"/>
                </a:moveTo>
                <a:lnTo>
                  <a:pt x="574445" y="0"/>
                </a:lnTo>
                <a:lnTo>
                  <a:pt x="574445" y="574445"/>
                </a:lnTo>
                <a:lnTo>
                  <a:pt x="0" y="5744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7" name="TextBox 7"/>
          <p:cNvSpPr txBox="1"/>
          <p:nvPr/>
        </p:nvSpPr>
        <p:spPr>
          <a:xfrm>
            <a:off x="13274310" y="2933700"/>
            <a:ext cx="3184889" cy="1710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sz="3213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Nano-terms inside each group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784921" y="4565192"/>
            <a:ext cx="12674278" cy="1133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99"/>
              </a:lnSpc>
              <a:spcBef>
                <a:spcPct val="0"/>
              </a:spcBef>
            </a:pPr>
            <a:r>
              <a:rPr lang="en-US" sz="3213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Group = </a:t>
            </a:r>
            <a:r>
              <a:rPr lang="en-US" sz="3213" b="1" dirty="0" err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nanopart</a:t>
            </a:r>
            <a:endParaRPr lang="en-US" sz="3213" b="1" dirty="0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algn="l">
              <a:lnSpc>
                <a:spcPts val="4499"/>
              </a:lnSpc>
              <a:spcBef>
                <a:spcPct val="0"/>
              </a:spcBef>
            </a:pPr>
            <a:r>
              <a:rPr lang="en-US" sz="3213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Terms = {nanoparticle, nanoparticles, nano-particulate...}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97798" y="255374"/>
            <a:ext cx="1802802" cy="556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sz="3213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STEP -2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228600" y="2126963"/>
            <a:ext cx="10363200" cy="5744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3884" lvl="1" indent="-346942" algn="ctr">
              <a:lnSpc>
                <a:spcPts val="4499"/>
              </a:lnSpc>
              <a:buFont typeface="Arial"/>
              <a:buChar char="•"/>
            </a:pPr>
            <a:r>
              <a:rPr lang="en-US" sz="3213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match_group</a:t>
            </a:r>
            <a:r>
              <a:rPr lang="en-US" sz="3213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= </a:t>
            </a:r>
            <a:r>
              <a:rPr lang="en-US" sz="3213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re.match</a:t>
            </a:r>
            <a:r>
              <a:rPr lang="en-US" sz="3213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(r"\[(.*?)\]", line)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814" y="3063466"/>
            <a:ext cx="11026386" cy="556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3884" lvl="1" indent="-346942" algn="ctr">
              <a:lnSpc>
                <a:spcPts val="4499"/>
              </a:lnSpc>
              <a:buFont typeface="Arial"/>
              <a:buChar char="•"/>
            </a:pPr>
            <a:r>
              <a:rPr lang="en-US" sz="3213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match_term</a:t>
            </a:r>
            <a:r>
              <a:rPr lang="en-US" sz="3213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= </a:t>
            </a:r>
            <a:r>
              <a:rPr lang="en-US" sz="3213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re.match</a:t>
            </a:r>
            <a:r>
              <a:rPr lang="en-US" sz="3213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(r"-\s*(.+?):\s*\d+", line)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277600" y="2112828"/>
            <a:ext cx="5867400" cy="556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sz="3213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Group name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56880" y="4586124"/>
            <a:ext cx="2872119" cy="556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sz="3213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For example 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015889" y="6651892"/>
            <a:ext cx="10272111" cy="493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11464" lvl="1" indent="-305732" algn="ctr">
              <a:lnSpc>
                <a:spcPts val="3965"/>
              </a:lnSpc>
              <a:buFont typeface="Arial"/>
              <a:buChar char="•"/>
            </a:pPr>
            <a:r>
              <a:rPr lang="en-US" sz="2832" b="1" dirty="0" err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group_to_first_term</a:t>
            </a:r>
            <a:r>
              <a:rPr lang="en-US" sz="2832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["</a:t>
            </a:r>
            <a:r>
              <a:rPr lang="en-US" sz="2832" b="1" dirty="0" err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nanopart</a:t>
            </a:r>
            <a:r>
              <a:rPr lang="en-US" sz="2832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"] = "nanoparticle"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57200" y="1120126"/>
            <a:ext cx="7315200" cy="556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sz="3213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Load nano-groups from txt file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57200" y="8560936"/>
            <a:ext cx="17068800" cy="556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3884" lvl="1" indent="-346942" algn="l">
              <a:lnSpc>
                <a:spcPts val="4499"/>
              </a:lnSpc>
              <a:buFont typeface="Arial"/>
              <a:buChar char="•"/>
            </a:pPr>
            <a:r>
              <a:rPr lang="en-US" sz="3213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Store the first alphabetical term from each group for labeling matrix columns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597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>
            <a:hlinkClick r:id="rId3" tooltip="https://drive.google.com/file/d/1wEnGThG7ix4Yw6Bl5mGIjBKALbBZBx_V/view?usp=sharing"/>
          </p:cNvPr>
          <p:cNvSpPr/>
          <p:nvPr/>
        </p:nvSpPr>
        <p:spPr>
          <a:xfrm>
            <a:off x="11505679" y="934596"/>
            <a:ext cx="574446" cy="574446"/>
          </a:xfrm>
          <a:custGeom>
            <a:avLst/>
            <a:gdLst/>
            <a:ahLst/>
            <a:cxnLst/>
            <a:rect l="l" t="t" r="r" b="b"/>
            <a:pathLst>
              <a:path w="574446" h="574446">
                <a:moveTo>
                  <a:pt x="0" y="0"/>
                </a:moveTo>
                <a:lnTo>
                  <a:pt x="574446" y="0"/>
                </a:lnTo>
                <a:lnTo>
                  <a:pt x="574446" y="574446"/>
                </a:lnTo>
                <a:lnTo>
                  <a:pt x="0" y="5744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93400" y="1736851"/>
            <a:ext cx="6334335" cy="4217740"/>
          </a:xfrm>
          <a:custGeom>
            <a:avLst/>
            <a:gdLst/>
            <a:ahLst/>
            <a:cxnLst/>
            <a:rect l="l" t="t" r="r" b="b"/>
            <a:pathLst>
              <a:path w="6334335" h="4217740">
                <a:moveTo>
                  <a:pt x="0" y="0"/>
                </a:moveTo>
                <a:lnTo>
                  <a:pt x="6334336" y="0"/>
                </a:lnTo>
                <a:lnTo>
                  <a:pt x="6334336" y="4217740"/>
                </a:lnTo>
                <a:lnTo>
                  <a:pt x="0" y="42177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" name="TextBox 5"/>
          <p:cNvSpPr txBox="1"/>
          <p:nvPr/>
        </p:nvSpPr>
        <p:spPr>
          <a:xfrm>
            <a:off x="3360795" y="276641"/>
            <a:ext cx="1978423" cy="556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sz="3213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STEP - 3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04801" y="953538"/>
            <a:ext cx="11200878" cy="5744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sz="3213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Count co-occurrence of phrases with nano groups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38999" y="2324101"/>
            <a:ext cx="10514473" cy="2287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3884" lvl="1" indent="-346942" algn="l">
              <a:lnSpc>
                <a:spcPts val="4499"/>
              </a:lnSpc>
              <a:buFont typeface="Arial"/>
              <a:buChar char="•"/>
            </a:pPr>
            <a:r>
              <a:rPr lang="en-US" sz="3213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Extracts title and phrase</a:t>
            </a:r>
          </a:p>
          <a:p>
            <a:pPr marL="693884" lvl="1" indent="-346942" algn="l">
              <a:lnSpc>
                <a:spcPts val="4499"/>
              </a:lnSpc>
              <a:buFont typeface="Arial"/>
              <a:buChar char="•"/>
            </a:pPr>
            <a:r>
              <a:rPr lang="en-US" sz="3213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Matches title with terms from nano groups</a:t>
            </a:r>
          </a:p>
          <a:p>
            <a:pPr marL="693884" lvl="1" indent="-346942" algn="l">
              <a:lnSpc>
                <a:spcPts val="4499"/>
              </a:lnSpc>
              <a:buFont typeface="Arial"/>
              <a:buChar char="•"/>
            </a:pPr>
            <a:r>
              <a:rPr lang="en-US" sz="3213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Counts co-occurrence for each phrase-group pair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57600" y="6163458"/>
            <a:ext cx="1981200" cy="556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sz="3213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STEP -4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7200" y="7337958"/>
            <a:ext cx="15163800" cy="2287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3884" lvl="1" indent="-346942" algn="l">
              <a:lnSpc>
                <a:spcPts val="4499"/>
              </a:lnSpc>
              <a:buFont typeface="Arial"/>
              <a:buChar char="•"/>
            </a:pPr>
            <a:r>
              <a:rPr lang="en-US" sz="3213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Iterates over phrases and fills co-occurrence values for all groups</a:t>
            </a:r>
          </a:p>
          <a:p>
            <a:pPr marL="693884" lvl="1" indent="-346942" algn="l">
              <a:lnSpc>
                <a:spcPts val="4499"/>
              </a:lnSpc>
              <a:buFont typeface="Arial"/>
              <a:buChar char="•"/>
            </a:pPr>
            <a:r>
              <a:rPr lang="en-US" sz="3213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Creates row-wise data: [Phrase, Count1, Count2, ..., </a:t>
            </a:r>
            <a:r>
              <a:rPr lang="en-US" sz="3213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CountN</a:t>
            </a:r>
            <a:r>
              <a:rPr lang="en-US" sz="3213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]</a:t>
            </a:r>
          </a:p>
          <a:p>
            <a:pPr marL="693884" lvl="1" indent="-346942" algn="l">
              <a:lnSpc>
                <a:spcPts val="4499"/>
              </a:lnSpc>
              <a:buFont typeface="Arial"/>
              <a:buChar char="•"/>
            </a:pPr>
            <a:r>
              <a:rPr lang="en-US" sz="3213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Converts to </a:t>
            </a:r>
            <a:r>
              <a:rPr lang="en-US" sz="3213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DataFrame</a:t>
            </a:r>
            <a:r>
              <a:rPr lang="en-US" sz="3213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Ready for Excel or visualization</a:t>
            </a:r>
          </a:p>
          <a:p>
            <a:pPr marL="693884" lvl="1" indent="-346942" algn="l">
              <a:lnSpc>
                <a:spcPts val="4499"/>
              </a:lnSpc>
              <a:buFont typeface="Arial"/>
              <a:buChar char="•"/>
            </a:pPr>
            <a:r>
              <a:rPr lang="en-US" sz="3213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3213" b="1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Final structure: </a:t>
            </a:r>
            <a:r>
              <a:rPr lang="en-US" sz="3213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Phrase × Nano Group Matrix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38400" y="6750708"/>
            <a:ext cx="4800599" cy="556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sz="3213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Build the final matrix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41916" y="1425118"/>
            <a:ext cx="14346197" cy="7212468"/>
          </a:xfrm>
          <a:custGeom>
            <a:avLst/>
            <a:gdLst/>
            <a:ahLst/>
            <a:cxnLst/>
            <a:rect l="l" t="t" r="r" b="b"/>
            <a:pathLst>
              <a:path w="14346197" h="7212468">
                <a:moveTo>
                  <a:pt x="0" y="0"/>
                </a:moveTo>
                <a:lnTo>
                  <a:pt x="14346196" y="0"/>
                </a:lnTo>
                <a:lnTo>
                  <a:pt x="14346196" y="7212468"/>
                </a:lnTo>
                <a:lnTo>
                  <a:pt x="0" y="72124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11532" y="332283"/>
            <a:ext cx="7280068" cy="788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1" dirty="0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SNIPPET OF THE MATRIX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98150" y="8882582"/>
            <a:ext cx="4517826" cy="1099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3884" lvl="1" indent="-346942" algn="ctr">
              <a:lnSpc>
                <a:spcPts val="4499"/>
              </a:lnSpc>
              <a:buFont typeface="Arial"/>
              <a:buChar char="•"/>
            </a:pPr>
            <a:r>
              <a:rPr lang="en-US" sz="321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✅  ROWS : 97351</a:t>
            </a:r>
          </a:p>
          <a:p>
            <a:pPr marL="693884" lvl="1" indent="-346942" algn="ctr">
              <a:lnSpc>
                <a:spcPts val="4499"/>
              </a:lnSpc>
              <a:buFont typeface="Arial"/>
              <a:buChar char="•"/>
            </a:pPr>
            <a:r>
              <a:rPr lang="en-US" sz="321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✅COLUMNS : 84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028700" y="1028700"/>
          <a:ext cx="15969055" cy="9048748"/>
        </p:xfrm>
        <a:graphic>
          <a:graphicData uri="http://schemas.openxmlformats.org/drawingml/2006/table">
            <a:tbl>
              <a:tblPr/>
              <a:tblGrid>
                <a:gridCol w="7864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82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0878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INTRODUCTION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0878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OBJECTIVES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0878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GENERAL WORKFLOW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9968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DATA COLLECTION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0878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PHRASES EXTRACTION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0878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NANO RELATED WORD EXTRACTION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0878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CO-OCCURRENCE MATRIX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20878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MATRIX SIMPLIFICATION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20878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INTERACTIVE VISUAL INTERFACE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20878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10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CHALLENGES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20878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CONCLUSION &amp; REFRENCES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2641078" y="-95250"/>
            <a:ext cx="3302522" cy="882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  <a:spcBef>
                <a:spcPct val="0"/>
              </a:spcBef>
            </a:pPr>
            <a:r>
              <a:rPr lang="en-US" sz="5200" b="1" dirty="0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Content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50201" y="306071"/>
            <a:ext cx="829354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 b="1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Matrix Simplification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-1" y="1514693"/>
            <a:ext cx="9462877" cy="556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3884" lvl="1" indent="-346942" algn="ctr">
              <a:lnSpc>
                <a:spcPts val="4499"/>
              </a:lnSpc>
              <a:buAutoNum type="arabicPeriod"/>
            </a:pPr>
            <a:r>
              <a:rPr lang="en-US" sz="3213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Removing Verb-Containing Phrases    →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62877" y="1514693"/>
            <a:ext cx="5653564" cy="53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sz="3213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For Example : use , using ....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96979" y="2376035"/>
            <a:ext cx="2289080" cy="556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sz="3213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Libraries 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86059" y="2376035"/>
            <a:ext cx="2745449" cy="53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3884" lvl="1" indent="-346942" algn="l">
              <a:lnSpc>
                <a:spcPts val="4499"/>
              </a:lnSpc>
              <a:buFont typeface="Arial"/>
              <a:buChar char="•"/>
            </a:pPr>
            <a:r>
              <a:rPr lang="en-US" sz="3213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Pandas →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52801" y="3585820"/>
            <a:ext cx="2502408" cy="556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3884" lvl="1" indent="-346942" algn="ctr">
              <a:lnSpc>
                <a:spcPts val="4499"/>
              </a:lnSpc>
              <a:buFont typeface="Arial"/>
              <a:buChar char="•"/>
            </a:pPr>
            <a:r>
              <a:rPr lang="en-US" sz="3213" b="1" dirty="0" err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nltk</a:t>
            </a:r>
            <a:r>
              <a:rPr lang="en-US" sz="3213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→</a:t>
            </a:r>
            <a:r>
              <a:rPr lang="en-US" sz="3213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638800" y="3566878"/>
            <a:ext cx="10896600" cy="2287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3884" lvl="1" indent="-346942" algn="l">
              <a:lnSpc>
                <a:spcPts val="4499"/>
              </a:lnSpc>
              <a:buFont typeface="Arial"/>
              <a:buChar char="•"/>
            </a:pPr>
            <a:r>
              <a:rPr lang="en-US" sz="3213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word_tokenize</a:t>
            </a:r>
            <a:r>
              <a:rPr lang="en-US" sz="3213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→ To split each phrase into individual words (tokens)</a:t>
            </a:r>
          </a:p>
          <a:p>
            <a:pPr marL="693884" lvl="1" indent="-346942" algn="l">
              <a:lnSpc>
                <a:spcPts val="4499"/>
              </a:lnSpc>
              <a:buFont typeface="Arial"/>
              <a:buChar char="•"/>
            </a:pPr>
            <a:r>
              <a:rPr lang="en-US" sz="3213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  <a:r>
              <a:rPr lang="en-US" sz="3213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pos_tag</a:t>
            </a:r>
            <a:r>
              <a:rPr lang="en-US" sz="3213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→ To assign part-of-speech tags (like verbs, nouns, etc.) to each word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50583" y="2335218"/>
            <a:ext cx="9811434" cy="1099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  <a:spcBef>
                <a:spcPct val="0"/>
              </a:spcBef>
            </a:pPr>
            <a:r>
              <a:rPr lang="en-US" sz="321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For reading and writing Excel files, filtering rows using .apply()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8514" y="5886701"/>
            <a:ext cx="17770973" cy="158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43"/>
              </a:lnSpc>
            </a:pPr>
            <a:r>
              <a:rPr lang="en-US" sz="303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2. Row-Wise Filtering (Phrases):</a:t>
            </a:r>
          </a:p>
          <a:p>
            <a:pPr marL="654342" lvl="1" indent="-327171" algn="just">
              <a:lnSpc>
                <a:spcPts val="4243"/>
              </a:lnSpc>
              <a:buFont typeface="Arial"/>
              <a:buChar char="•"/>
            </a:pPr>
            <a:r>
              <a:rPr lang="en-US" sz="303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Removed rows where the sum of co-occurrences = 1 ➝ very narrow context</a:t>
            </a:r>
          </a:p>
          <a:p>
            <a:pPr marL="654342" lvl="1" indent="-327171" algn="just">
              <a:lnSpc>
                <a:spcPts val="4243"/>
              </a:lnSpc>
              <a:spcBef>
                <a:spcPct val="0"/>
              </a:spcBef>
              <a:buFont typeface="Arial"/>
              <a:buChar char="•"/>
            </a:pPr>
            <a:r>
              <a:rPr lang="en-US" sz="303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Continued filtering with thresholds: sum ≤ 5, 10, ..., up to 100 →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61438" y="6951998"/>
            <a:ext cx="4439039" cy="1507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9"/>
              </a:lnSpc>
              <a:spcBef>
                <a:spcPct val="0"/>
              </a:spcBef>
            </a:pPr>
            <a:r>
              <a:rPr lang="en-US" sz="2885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Kept only phrases with broader relevance across nano-groups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58514" y="7837029"/>
            <a:ext cx="13185595" cy="2287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  <a:spcBef>
                <a:spcPct val="0"/>
              </a:spcBef>
            </a:pPr>
            <a:r>
              <a:rPr lang="en-US" sz="3213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3. Column-Wise Filtering (Nano-Term Groups):</a:t>
            </a:r>
          </a:p>
          <a:p>
            <a:pPr marL="693884" lvl="1" indent="-346942" algn="l">
              <a:lnSpc>
                <a:spcPts val="4499"/>
              </a:lnSpc>
              <a:spcBef>
                <a:spcPct val="0"/>
              </a:spcBef>
              <a:buFont typeface="Arial"/>
              <a:buChar char="•"/>
            </a:pPr>
            <a:r>
              <a:rPr lang="en-US" sz="3213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Dropped columns (nano groups) with:</a:t>
            </a:r>
          </a:p>
          <a:p>
            <a:pPr algn="l">
              <a:lnSpc>
                <a:spcPts val="4499"/>
              </a:lnSpc>
              <a:spcBef>
                <a:spcPct val="0"/>
              </a:spcBef>
            </a:pPr>
            <a:r>
              <a:rPr lang="en-US" sz="3213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          → Very low frequency Or insignificant linkage to phrases</a:t>
            </a:r>
          </a:p>
          <a:p>
            <a:pPr algn="l">
              <a:lnSpc>
                <a:spcPts val="4499"/>
              </a:lnSpc>
              <a:spcBef>
                <a:spcPct val="0"/>
              </a:spcBef>
            </a:pPr>
            <a:endParaRPr lang="en-US" sz="3213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77926" y="1535772"/>
            <a:ext cx="16532149" cy="6716808"/>
          </a:xfrm>
          <a:custGeom>
            <a:avLst/>
            <a:gdLst/>
            <a:ahLst/>
            <a:cxnLst/>
            <a:rect l="l" t="t" r="r" b="b"/>
            <a:pathLst>
              <a:path w="16532149" h="6716808">
                <a:moveTo>
                  <a:pt x="0" y="0"/>
                </a:moveTo>
                <a:lnTo>
                  <a:pt x="16532148" y="0"/>
                </a:lnTo>
                <a:lnTo>
                  <a:pt x="16532148" y="6716808"/>
                </a:lnTo>
                <a:lnTo>
                  <a:pt x="0" y="67168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19206" y="311039"/>
            <a:ext cx="4852993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FINAL MATRIX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43074" y="8679992"/>
            <a:ext cx="4658325" cy="11306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3884" lvl="1" indent="-346942" algn="just">
              <a:lnSpc>
                <a:spcPts val="4499"/>
              </a:lnSpc>
              <a:buFont typeface="Arial"/>
              <a:buChar char="•"/>
            </a:pPr>
            <a:r>
              <a:rPr lang="en-US" sz="3213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✅  ROWS : 130</a:t>
            </a:r>
          </a:p>
          <a:p>
            <a:pPr marL="693884" lvl="1" indent="-346942" algn="just">
              <a:lnSpc>
                <a:spcPts val="4499"/>
              </a:lnSpc>
              <a:buFont typeface="Arial"/>
              <a:buChar char="•"/>
            </a:pPr>
            <a:r>
              <a:rPr lang="en-US" sz="3213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✅ COLUMNS : 25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10361" y="423495"/>
            <a:ext cx="15361695" cy="886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9"/>
              </a:lnSpc>
              <a:spcBef>
                <a:spcPct val="0"/>
              </a:spcBef>
            </a:pPr>
            <a:r>
              <a:rPr lang="en-US" sz="5213" b="1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Interactive Visualization Graphical Interface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66242" y="1624563"/>
            <a:ext cx="3219212" cy="622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0242" lvl="1" indent="-390121" algn="ctr">
              <a:lnSpc>
                <a:spcPts val="5059"/>
              </a:lnSpc>
              <a:buFont typeface="Arial"/>
              <a:buChar char="•"/>
            </a:pPr>
            <a:r>
              <a:rPr lang="en-US" sz="3613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Libraries :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843024" y="2325055"/>
            <a:ext cx="12789611" cy="2223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3213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1. GUI Creation</a:t>
            </a:r>
          </a:p>
          <a:p>
            <a:pPr marL="693884" lvl="1" indent="-346942" algn="l">
              <a:lnSpc>
                <a:spcPts val="4499"/>
              </a:lnSpc>
              <a:buFont typeface="Arial"/>
              <a:buChar char="•"/>
            </a:pPr>
            <a:r>
              <a:rPr lang="en-US" sz="3213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tkinter </a:t>
            </a:r>
            <a:r>
              <a:rPr lang="en-US" sz="321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– for building the interface</a:t>
            </a:r>
          </a:p>
          <a:p>
            <a:pPr marL="693884" lvl="1" indent="-346942" algn="l">
              <a:lnSpc>
                <a:spcPts val="4499"/>
              </a:lnSpc>
              <a:buFont typeface="Arial"/>
              <a:buChar char="•"/>
            </a:pPr>
            <a:r>
              <a:rPr lang="en-US" sz="3213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ttk, messagebox, filedialog</a:t>
            </a:r>
            <a:r>
              <a:rPr lang="en-US" sz="321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– for enhanced widgets, dialogs, and file operations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43024" y="4861250"/>
            <a:ext cx="11048166" cy="1099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3213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2. Data Handling</a:t>
            </a:r>
          </a:p>
          <a:p>
            <a:pPr marL="693884" lvl="1" indent="-346942" algn="l">
              <a:lnSpc>
                <a:spcPts val="4499"/>
              </a:lnSpc>
              <a:buFont typeface="Arial"/>
              <a:buChar char="•"/>
            </a:pPr>
            <a:r>
              <a:rPr lang="en-US" sz="3213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pandas</a:t>
            </a:r>
            <a:r>
              <a:rPr lang="en-US" sz="321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– for reading and manipulating Excel data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43024" y="6743700"/>
            <a:ext cx="13731961" cy="2864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99"/>
              </a:lnSpc>
              <a:spcBef>
                <a:spcPct val="0"/>
              </a:spcBef>
            </a:pPr>
            <a:r>
              <a:rPr lang="en-US" sz="3213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3. Visualization</a:t>
            </a:r>
          </a:p>
          <a:p>
            <a:pPr marL="693884" lvl="1" indent="-346942" algn="l">
              <a:lnSpc>
                <a:spcPts val="4499"/>
              </a:lnSpc>
              <a:buFont typeface="Arial"/>
              <a:buChar char="•"/>
            </a:pPr>
            <a:r>
              <a:rPr lang="en-US" sz="3213" b="1" dirty="0" err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matplotlib.pyplot</a:t>
            </a:r>
            <a:r>
              <a:rPr lang="en-US" sz="3213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– for plotting the network graph</a:t>
            </a:r>
          </a:p>
          <a:p>
            <a:pPr marL="693884" lvl="1" indent="-346942" algn="l">
              <a:lnSpc>
                <a:spcPts val="4499"/>
              </a:lnSpc>
              <a:buFont typeface="Arial"/>
              <a:buChar char="•"/>
            </a:pPr>
            <a:r>
              <a:rPr lang="en-US" sz="3213" b="1" dirty="0" err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networkx</a:t>
            </a:r>
            <a:r>
              <a:rPr lang="en-US" sz="3213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– for creating and managing the graph structure</a:t>
            </a:r>
          </a:p>
          <a:p>
            <a:pPr marL="693884" lvl="1" indent="-346942" algn="l">
              <a:lnSpc>
                <a:spcPts val="4499"/>
              </a:lnSpc>
              <a:buFont typeface="Arial"/>
              <a:buChar char="•"/>
            </a:pPr>
            <a:r>
              <a:rPr lang="en-US" sz="3213" b="1" dirty="0" err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FigureCanvasTkAgg</a:t>
            </a:r>
            <a:r>
              <a:rPr lang="en-US" sz="3213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– to embed matplotlib charts into the </a:t>
            </a:r>
            <a:r>
              <a:rPr lang="en-US" sz="3213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Tkinter</a:t>
            </a:r>
            <a:r>
              <a:rPr lang="en-US" sz="3213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GUI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76628" y="3065638"/>
            <a:ext cx="17218134" cy="753408"/>
          </a:xfrm>
          <a:custGeom>
            <a:avLst/>
            <a:gdLst/>
            <a:ahLst/>
            <a:cxnLst/>
            <a:rect l="l" t="t" r="r" b="b"/>
            <a:pathLst>
              <a:path w="17218134" h="753408">
                <a:moveTo>
                  <a:pt x="0" y="0"/>
                </a:moveTo>
                <a:lnTo>
                  <a:pt x="17218134" y="0"/>
                </a:lnTo>
                <a:lnTo>
                  <a:pt x="17218134" y="753408"/>
                </a:lnTo>
                <a:lnTo>
                  <a:pt x="0" y="7534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402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9752" y="5756713"/>
            <a:ext cx="18028495" cy="3289192"/>
          </a:xfrm>
          <a:custGeom>
            <a:avLst/>
            <a:gdLst/>
            <a:ahLst/>
            <a:cxnLst/>
            <a:rect l="l" t="t" r="r" b="b"/>
            <a:pathLst>
              <a:path w="18028495" h="3289192">
                <a:moveTo>
                  <a:pt x="0" y="0"/>
                </a:moveTo>
                <a:lnTo>
                  <a:pt x="18028496" y="0"/>
                </a:lnTo>
                <a:lnTo>
                  <a:pt x="18028496" y="3289192"/>
                </a:lnTo>
                <a:lnTo>
                  <a:pt x="0" y="32891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76628" y="390743"/>
            <a:ext cx="12838936" cy="2223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  <a:spcBef>
                <a:spcPct val="0"/>
              </a:spcBef>
            </a:pPr>
            <a:r>
              <a:rPr lang="en-US" sz="3213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User Inputs</a:t>
            </a:r>
          </a:p>
          <a:p>
            <a:pPr marL="693884" lvl="1" indent="-346942" algn="l">
              <a:lnSpc>
                <a:spcPts val="4499"/>
              </a:lnSpc>
              <a:buFont typeface="Arial"/>
              <a:buChar char="•"/>
            </a:pPr>
            <a:r>
              <a:rPr lang="en-US" sz="321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Nano-terms (e.g., nano , nan , nanomat , nano* , etc)</a:t>
            </a:r>
          </a:p>
          <a:p>
            <a:pPr marL="693884" lvl="1" indent="-346942" algn="l">
              <a:lnSpc>
                <a:spcPts val="4499"/>
              </a:lnSpc>
              <a:buFont typeface="Arial"/>
              <a:buChar char="•"/>
            </a:pPr>
            <a:r>
              <a:rPr lang="en-US" sz="321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Year range (e.g., 2010–2020 , 2010-15 , 2007 to 2010)</a:t>
            </a:r>
          </a:p>
          <a:p>
            <a:pPr marL="693884" lvl="1" indent="-346942" algn="l">
              <a:lnSpc>
                <a:spcPts val="4499"/>
              </a:lnSpc>
              <a:buFont typeface="Arial"/>
              <a:buChar char="•"/>
            </a:pPr>
            <a:r>
              <a:rPr lang="en-US" sz="321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Phrase limit (e.g., Top 10 phrases or all)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76628" y="4209571"/>
            <a:ext cx="16769596" cy="1099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  <a:spcBef>
                <a:spcPct val="0"/>
              </a:spcBef>
            </a:pPr>
            <a:r>
              <a:rPr lang="en-US" sz="3213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Display Table Output</a:t>
            </a:r>
          </a:p>
          <a:p>
            <a:pPr marL="693884" lvl="1" indent="-346942" algn="l">
              <a:lnSpc>
                <a:spcPts val="4499"/>
              </a:lnSpc>
              <a:buFont typeface="Arial"/>
              <a:buChar char="•"/>
            </a:pPr>
            <a:r>
              <a:rPr lang="en-US" sz="321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Shows phrases, year, author, and co-occurrence values in an interactive table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3596070"/>
            <a:ext cx="18288000" cy="6690930"/>
          </a:xfrm>
          <a:custGeom>
            <a:avLst/>
            <a:gdLst/>
            <a:ahLst/>
            <a:cxnLst/>
            <a:rect l="l" t="t" r="r" b="b"/>
            <a:pathLst>
              <a:path w="17377682" h="5954874">
                <a:moveTo>
                  <a:pt x="0" y="0"/>
                </a:moveTo>
                <a:lnTo>
                  <a:pt x="17377682" y="0"/>
                </a:lnTo>
                <a:lnTo>
                  <a:pt x="17377682" y="5954875"/>
                </a:lnTo>
                <a:lnTo>
                  <a:pt x="0" y="59548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55158" y="190500"/>
            <a:ext cx="13911611" cy="3441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99"/>
              </a:lnSpc>
              <a:spcBef>
                <a:spcPct val="0"/>
              </a:spcBef>
            </a:pPr>
            <a:r>
              <a:rPr lang="en-US" sz="3213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Generate Network Graph</a:t>
            </a:r>
          </a:p>
          <a:p>
            <a:pPr marL="693884" lvl="1" indent="-346942" algn="l">
              <a:lnSpc>
                <a:spcPts val="4499"/>
              </a:lnSpc>
              <a:buFont typeface="Arial"/>
              <a:buChar char="•"/>
            </a:pPr>
            <a:r>
              <a:rPr lang="en-US" sz="3213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Dynamically creates a cluster graph using </a:t>
            </a:r>
            <a:r>
              <a:rPr lang="en-US" sz="3213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NetworkX</a:t>
            </a:r>
            <a:endParaRPr lang="en-US" sz="3213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693884" lvl="1" indent="-346942" algn="l">
              <a:lnSpc>
                <a:spcPts val="4499"/>
              </a:lnSpc>
              <a:buFont typeface="Arial"/>
              <a:buChar char="•"/>
            </a:pPr>
            <a:r>
              <a:rPr lang="en-US" sz="3213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Phrase–nano-term edges are weighted by co-occurrence count</a:t>
            </a:r>
          </a:p>
          <a:p>
            <a:pPr marL="693884" lvl="1" indent="-346942" algn="l">
              <a:lnSpc>
                <a:spcPts val="4499"/>
              </a:lnSpc>
              <a:buFont typeface="Arial"/>
              <a:buChar char="•"/>
            </a:pPr>
            <a:r>
              <a:rPr lang="en-US" sz="3213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Nodes sized by global relevance</a:t>
            </a:r>
          </a:p>
          <a:p>
            <a:pPr marL="693884" lvl="1" indent="-346942" algn="l">
              <a:lnSpc>
                <a:spcPts val="4499"/>
              </a:lnSpc>
              <a:buFont typeface="Arial"/>
              <a:buChar char="•"/>
            </a:pPr>
            <a:r>
              <a:rPr lang="en-US" sz="3213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Provides option to export the visual graph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1596318"/>
            <a:ext cx="18288000" cy="8690681"/>
          </a:xfrm>
          <a:custGeom>
            <a:avLst/>
            <a:gdLst/>
            <a:ahLst/>
            <a:cxnLst/>
            <a:rect l="l" t="t" r="r" b="b"/>
            <a:pathLst>
              <a:path w="18288000" h="7888662">
                <a:moveTo>
                  <a:pt x="0" y="0"/>
                </a:moveTo>
                <a:lnTo>
                  <a:pt x="18288000" y="0"/>
                </a:lnTo>
                <a:lnTo>
                  <a:pt x="18288000" y="7888663"/>
                </a:lnTo>
                <a:lnTo>
                  <a:pt x="0" y="78886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55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229594" y="141605"/>
            <a:ext cx="4124206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WORKFLOW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1028700"/>
            <a:ext cx="18288000" cy="9258300"/>
          </a:xfrm>
          <a:custGeom>
            <a:avLst/>
            <a:gdLst/>
            <a:ahLst/>
            <a:cxnLst/>
            <a:rect l="l" t="t" r="r" b="b"/>
            <a:pathLst>
              <a:path w="17542938" h="9258300">
                <a:moveTo>
                  <a:pt x="0" y="0"/>
                </a:moveTo>
                <a:lnTo>
                  <a:pt x="17542938" y="0"/>
                </a:lnTo>
                <a:lnTo>
                  <a:pt x="17542938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5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568553" y="231621"/>
            <a:ext cx="10452247" cy="556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sz="3213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"Nano-Term and Phrase Co-occurrence Viewer"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43322" y="187823"/>
            <a:ext cx="634669" cy="687142"/>
          </a:xfrm>
          <a:custGeom>
            <a:avLst/>
            <a:gdLst/>
            <a:ahLst/>
            <a:cxnLst/>
            <a:rect l="l" t="t" r="r" b="b"/>
            <a:pathLst>
              <a:path w="634669" h="687142">
                <a:moveTo>
                  <a:pt x="0" y="0"/>
                </a:moveTo>
                <a:lnTo>
                  <a:pt x="634670" y="0"/>
                </a:lnTo>
                <a:lnTo>
                  <a:pt x="634670" y="687142"/>
                </a:lnTo>
                <a:lnTo>
                  <a:pt x="0" y="6871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43323" y="187823"/>
            <a:ext cx="4714478" cy="893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Challenges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84917" y="1198815"/>
            <a:ext cx="17718167" cy="1615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2" lvl="1" indent="-356231" algn="l">
              <a:lnSpc>
                <a:spcPts val="4619"/>
              </a:lnSpc>
              <a:buFont typeface="Arial"/>
              <a:buChar char="•"/>
            </a:pPr>
            <a:r>
              <a:rPr lang="en-US" sz="3299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Handling Term Variants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Mapped diverse forms of nano-related words (e.g., nanotube, carbon nanotubes) to unified categories for consistent analysis.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9433" y="2985706"/>
            <a:ext cx="17773650" cy="1615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2" lvl="1" indent="-356231" algn="l">
              <a:lnSpc>
                <a:spcPts val="4619"/>
              </a:lnSpc>
              <a:buFont typeface="Arial"/>
              <a:buChar char="•"/>
            </a:pPr>
            <a:r>
              <a:rPr lang="en-US" sz="32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Verb Phrase Filtering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Applied Natural Language Processing (NLP) techniques to eliminate phrases containing verbs, ensuring only noun-based scientific terms were retained.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9433" y="4772311"/>
            <a:ext cx="18058567" cy="1647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12462" lvl="1" indent="-356231" algn="l">
              <a:lnSpc>
                <a:spcPts val="4619"/>
              </a:lnSpc>
              <a:buFont typeface="Arial"/>
              <a:buChar char="•"/>
            </a:pPr>
            <a:r>
              <a:rPr lang="en-US" sz="3299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Co-occurrence Matrix Optimization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Dealt with a large, sparse matrix by filtering rows and columns based on frequency thresholds to improve clarity and performance.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9433" y="6711602"/>
            <a:ext cx="18058567" cy="1647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12462" lvl="1" indent="-356231" algn="l">
              <a:lnSpc>
                <a:spcPts val="4619"/>
              </a:lnSpc>
              <a:buFont typeface="Arial"/>
              <a:buChar char="•"/>
            </a:pPr>
            <a:r>
              <a:rPr lang="en-US" sz="3299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Graph Visualization Complexity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Managed the challenge of plotting large and weighted phrase-nano term networks with readable node sizes and edge labels.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9433" y="8530939"/>
            <a:ext cx="18058567" cy="1647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12462" lvl="1" indent="-356231" algn="l">
              <a:lnSpc>
                <a:spcPts val="4619"/>
              </a:lnSpc>
              <a:buFont typeface="Arial"/>
              <a:buChar char="•"/>
            </a:pPr>
            <a:r>
              <a:rPr lang="en-US" sz="3299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Dynamic User Input Handling in GUI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Developed a responsive </a:t>
            </a:r>
            <a:r>
              <a:rPr lang="en-US" sz="2999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Tkinter</a:t>
            </a:r>
            <a:r>
              <a:rPr lang="en-US" sz="29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-based interface that correctly interpreted various user inputs like partial terms, year ranges, and custom filters.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38486" y="706962"/>
            <a:ext cx="356663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Conclusion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23744" y="2119630"/>
            <a:ext cx="17040511" cy="5981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This project effectively mapped the co-occurrence between scientific phrases and nano-related terms, enabling a structured exploration of nano-science literature. By incorporating data cleaning, variant grouping, verb elimination, and frequency-based filtering, the approach ensured accurate and relevant associations. The development of an interactive GUI further empowered users to analyze nano-term linkages across specified timeframes and visualize results dynamically. Overall, the project successfully integrated text mining and data visualization, offering a valuable research-support tool for identifying trends and patterns in nano-scientific studies.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43876" y="320311"/>
            <a:ext cx="3990124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References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381000" y="1384438"/>
            <a:ext cx="14630915" cy="15965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694" lvl="1" indent="-323847" algn="l">
              <a:lnSpc>
                <a:spcPts val="4199"/>
              </a:lnSpc>
              <a:buFont typeface="Arial"/>
              <a:buChar char="•"/>
            </a:pPr>
            <a:r>
              <a:rPr lang="en-US" sz="2999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Pandas Documentation </a:t>
            </a:r>
            <a:r>
              <a:rPr lang="en-US" sz="29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– Data manipulation and Excel file handling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u="sng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  <a:hlinkClick r:id="rId3" tooltip="https://pandas.pydata.org/docs"/>
              </a:rPr>
              <a:t>https://pandas.pydata.org/docs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endParaRPr lang="en-US" sz="2999" u="sng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  <a:hlinkClick r:id="rId3" tooltip="https://pandas.pydata.org/do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81001" y="2671934"/>
            <a:ext cx="15601948" cy="10708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69283" lvl="1" indent="-334641" algn="l">
              <a:lnSpc>
                <a:spcPts val="4339"/>
              </a:lnSpc>
              <a:buFont typeface="Arial"/>
              <a:buChar char="•"/>
            </a:pPr>
            <a:r>
              <a:rPr lang="en-US" sz="30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3099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Python re Module </a:t>
            </a:r>
            <a:r>
              <a:rPr lang="en-US" sz="30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– Regular expression operations for text processing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u="sng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  <a:hlinkClick r:id="rId4" tooltip="https://docs.python.org/3/library/re.html"/>
              </a:rPr>
              <a:t> https://docs.python.org/3/library/re.html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" y="3800798"/>
            <a:ext cx="9148762" cy="1057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694" lvl="1" indent="-323847" algn="ctr">
              <a:lnSpc>
                <a:spcPts val="4199"/>
              </a:lnSpc>
              <a:buFont typeface="Arial"/>
              <a:buChar char="•"/>
            </a:pPr>
            <a:r>
              <a:rPr lang="en-US" sz="2999" b="1" dirty="0" err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NetworkX</a:t>
            </a:r>
            <a:r>
              <a:rPr lang="en-US" sz="2999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  <a:r>
              <a:rPr lang="en-US" sz="29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– Network Analysis in Python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u="sng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  <a:hlinkClick r:id="rId5" tooltip="https://networkx.org"/>
              </a:rPr>
              <a:t> https://networkx.org/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575" y="5008204"/>
            <a:ext cx="11668125" cy="1057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694" lvl="1" indent="-323847" algn="ctr">
              <a:lnSpc>
                <a:spcPts val="4199"/>
              </a:lnSpc>
              <a:buFont typeface="Arial"/>
              <a:buChar char="•"/>
            </a:pPr>
            <a:r>
              <a:rPr lang="en-US" sz="2999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NLTK</a:t>
            </a:r>
            <a:r>
              <a:rPr lang="en-US" sz="29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– Natural Language Toolkit for Text Processing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u="sng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  <a:hlinkClick r:id="rId6" tooltip="https://www.nltk.org"/>
              </a:rPr>
              <a:t> https://www.nltk.org/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2400" y="6215610"/>
            <a:ext cx="12496800" cy="1057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81047" lvl="1" indent="-457200" algn="ctr">
              <a:lnSpc>
                <a:spcPts val="4199"/>
              </a:lnSpc>
              <a:buFont typeface="Arial" panose="020B0604020202020204" pitchFamily="34" charset="0"/>
              <a:buChar char="•"/>
            </a:pPr>
            <a:r>
              <a:rPr lang="en-US" sz="2999" b="1" dirty="0" err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Tkinter</a:t>
            </a:r>
            <a:r>
              <a:rPr lang="en-US" sz="29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– Python Interface to </a:t>
            </a:r>
            <a:r>
              <a:rPr lang="en-US" sz="2999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Tcl</a:t>
            </a:r>
            <a:r>
              <a:rPr lang="en-US" sz="29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/Tk for GUI Development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999" u="sng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  <a:hlinkClick r:id="rId7" tooltip="https://docs.python.org/3/library/tkinter.html"/>
              </a:rPr>
              <a:t>https://docs.python.org/3/library/tkinter.html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381000" y="7423016"/>
            <a:ext cx="16363948" cy="1057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694" lvl="1" indent="-323847" algn="ctr">
              <a:lnSpc>
                <a:spcPts val="4199"/>
              </a:lnSpc>
              <a:buFont typeface="Arial"/>
              <a:buChar char="•"/>
            </a:pPr>
            <a:r>
              <a:rPr lang="en-US" sz="2999" b="1" dirty="0" err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VOSviewer</a:t>
            </a:r>
            <a:r>
              <a:rPr lang="en-US" sz="29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– Visualizing Scientific Landscape and Bibliometric Networks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u="sng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  <a:hlinkClick r:id="rId8" tooltip="https://www.vosviewer.com"/>
              </a:rPr>
              <a:t> https://www.vosviewer.com/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1" y="8659578"/>
            <a:ext cx="10515601" cy="1057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694" lvl="1" indent="-323847" algn="ctr">
              <a:lnSpc>
                <a:spcPts val="4199"/>
              </a:lnSpc>
              <a:buFont typeface="Arial"/>
              <a:buChar char="•"/>
            </a:pPr>
            <a:r>
              <a:rPr lang="en-US" sz="2999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ChatGPT</a:t>
            </a:r>
            <a:r>
              <a:rPr lang="en-US" sz="29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– OpenAI’s Conversational AI Model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u="sng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  <a:hlinkClick r:id="rId9" tooltip="https://openai.com/chatgpt"/>
              </a:rPr>
              <a:t> https://openai.com/chatgpt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35386" y="537527"/>
            <a:ext cx="4127214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50351" y="2317292"/>
            <a:ext cx="16230585" cy="5033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99"/>
              </a:lnSpc>
              <a:spcBef>
                <a:spcPct val="0"/>
              </a:spcBef>
            </a:pPr>
            <a:r>
              <a:rPr lang="en-US" sz="321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The rapid growth of research in nanoscience has resulted in a vast amount of unstructured scientific literature. Extracting meaningful insights from this text is essential to identify emerging trends and technologies. This project aims to analyze the co-occurrence between scientific phrases and nano-related terms by employing data mining, data filtering, and interactive visualization techniques. The ultimate goal is to provide researchers with a graphical interface that enables exploration of relationships between phrases and nano-terms over time.</a:t>
            </a:r>
          </a:p>
          <a:p>
            <a:pPr algn="just">
              <a:lnSpc>
                <a:spcPts val="4499"/>
              </a:lnSpc>
              <a:spcBef>
                <a:spcPct val="0"/>
              </a:spcBef>
            </a:pPr>
            <a:endParaRPr lang="en-US" sz="3213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040543" y="3554233"/>
            <a:ext cx="10206913" cy="2783704"/>
          </a:xfrm>
          <a:custGeom>
            <a:avLst/>
            <a:gdLst/>
            <a:ahLst/>
            <a:cxnLst/>
            <a:rect l="l" t="t" r="r" b="b"/>
            <a:pathLst>
              <a:path w="10206913" h="2783704">
                <a:moveTo>
                  <a:pt x="0" y="0"/>
                </a:moveTo>
                <a:lnTo>
                  <a:pt x="10206914" y="0"/>
                </a:lnTo>
                <a:lnTo>
                  <a:pt x="10206914" y="2783704"/>
                </a:lnTo>
                <a:lnTo>
                  <a:pt x="0" y="27837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94061" y="537527"/>
            <a:ext cx="3425539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Objectives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6712" y="1673231"/>
            <a:ext cx="16472634" cy="8405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3884" lvl="1" indent="-346942" algn="just">
              <a:lnSpc>
                <a:spcPts val="4499"/>
              </a:lnSpc>
              <a:spcBef>
                <a:spcPct val="0"/>
              </a:spcBef>
              <a:buFont typeface="Arial"/>
              <a:buChar char="•"/>
            </a:pPr>
            <a:r>
              <a:rPr lang="en-US" sz="321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Extract and preprocess scientific phrases and titles from nanoscience literature to enable structured analysis.</a:t>
            </a:r>
          </a:p>
          <a:p>
            <a:pPr algn="just">
              <a:lnSpc>
                <a:spcPts val="4499"/>
              </a:lnSpc>
              <a:spcBef>
                <a:spcPct val="0"/>
              </a:spcBef>
            </a:pPr>
            <a:endParaRPr lang="en-US" sz="3213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693884" lvl="1" indent="-346942" algn="just">
              <a:lnSpc>
                <a:spcPts val="4499"/>
              </a:lnSpc>
              <a:spcBef>
                <a:spcPct val="0"/>
              </a:spcBef>
              <a:buFont typeface="Arial"/>
              <a:buChar char="•"/>
            </a:pPr>
            <a:r>
              <a:rPr lang="en-US" sz="321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Identify and group nano-related terms based on common prefixes and variants to reduce redundancy and enhance clarity.</a:t>
            </a:r>
          </a:p>
          <a:p>
            <a:pPr algn="just">
              <a:lnSpc>
                <a:spcPts val="4499"/>
              </a:lnSpc>
              <a:spcBef>
                <a:spcPct val="0"/>
              </a:spcBef>
            </a:pPr>
            <a:endParaRPr lang="en-US" sz="3213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693884" lvl="1" indent="-346942" algn="just">
              <a:lnSpc>
                <a:spcPts val="4499"/>
              </a:lnSpc>
              <a:spcBef>
                <a:spcPct val="0"/>
              </a:spcBef>
              <a:buFont typeface="Arial"/>
              <a:buChar char="•"/>
            </a:pPr>
            <a:r>
              <a:rPr lang="en-US" sz="321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Generate a co-occurrence matrix showing the frequency of phrase and nano-term associations.</a:t>
            </a:r>
          </a:p>
          <a:p>
            <a:pPr algn="just">
              <a:lnSpc>
                <a:spcPts val="4499"/>
              </a:lnSpc>
              <a:spcBef>
                <a:spcPct val="0"/>
              </a:spcBef>
            </a:pPr>
            <a:endParaRPr lang="en-US" sz="3213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693884" lvl="1" indent="-346942" algn="just">
              <a:lnSpc>
                <a:spcPts val="4499"/>
              </a:lnSpc>
              <a:spcBef>
                <a:spcPct val="0"/>
              </a:spcBef>
              <a:buFont typeface="Arial"/>
              <a:buChar char="•"/>
            </a:pPr>
            <a:r>
              <a:rPr lang="en-US" sz="321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Apply filtering techniques (e.g., verb removal, frequency thresholds) to ensure relevant and focused data visualization.</a:t>
            </a:r>
          </a:p>
          <a:p>
            <a:pPr algn="just">
              <a:lnSpc>
                <a:spcPts val="4499"/>
              </a:lnSpc>
              <a:spcBef>
                <a:spcPct val="0"/>
              </a:spcBef>
            </a:pPr>
            <a:endParaRPr lang="en-US" sz="3213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693884" lvl="1" indent="-346942" algn="just">
              <a:lnSpc>
                <a:spcPts val="4499"/>
              </a:lnSpc>
              <a:spcBef>
                <a:spcPct val="0"/>
              </a:spcBef>
              <a:buFont typeface="Arial"/>
              <a:buChar char="•"/>
            </a:pPr>
            <a:r>
              <a:rPr lang="en-US" sz="321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Develop an interactive GUI tool for researchers to explore, filter, and visualize nano-phrase relationships over selected timeframes.</a:t>
            </a:r>
          </a:p>
          <a:p>
            <a:pPr algn="ctr">
              <a:lnSpc>
                <a:spcPts val="4499"/>
              </a:lnSpc>
              <a:spcBef>
                <a:spcPct val="0"/>
              </a:spcBef>
            </a:pPr>
            <a:endParaRPr lang="en-US" sz="3213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486400" y="495301"/>
            <a:ext cx="6400800" cy="882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General Workflow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343475-3C29-902C-66AC-F14212E4E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095500"/>
            <a:ext cx="15525478" cy="7010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90395" y="2649727"/>
            <a:ext cx="15907210" cy="7128663"/>
          </a:xfrm>
          <a:custGeom>
            <a:avLst/>
            <a:gdLst/>
            <a:ahLst/>
            <a:cxnLst/>
            <a:rect l="l" t="t" r="r" b="b"/>
            <a:pathLst>
              <a:path w="15907210" h="7128663">
                <a:moveTo>
                  <a:pt x="0" y="0"/>
                </a:moveTo>
                <a:lnTo>
                  <a:pt x="15907210" y="0"/>
                </a:lnTo>
                <a:lnTo>
                  <a:pt x="15907210" y="7128663"/>
                </a:lnTo>
                <a:lnTo>
                  <a:pt x="0" y="71286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0" b="-252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69132" y="352910"/>
            <a:ext cx="499431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Data Collection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1722378"/>
            <a:ext cx="10287000" cy="7005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75180" lvl="1" indent="-437590" algn="l">
              <a:lnSpc>
                <a:spcPts val="5675"/>
              </a:lnSpc>
              <a:spcBef>
                <a:spcPct val="0"/>
              </a:spcBef>
              <a:buAutoNum type="arabicPeriod"/>
            </a:pPr>
            <a:r>
              <a:rPr lang="en-US" sz="4053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Initial Files Provided: 📁155 .txt files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07363" y="2992975"/>
            <a:ext cx="6051040" cy="6051040"/>
          </a:xfrm>
          <a:custGeom>
            <a:avLst/>
            <a:gdLst/>
            <a:ahLst/>
            <a:cxnLst/>
            <a:rect l="l" t="t" r="r" b="b"/>
            <a:pathLst>
              <a:path w="6051040" h="6051040">
                <a:moveTo>
                  <a:pt x="0" y="0"/>
                </a:moveTo>
                <a:lnTo>
                  <a:pt x="6051040" y="0"/>
                </a:lnTo>
                <a:lnTo>
                  <a:pt x="6051040" y="6051040"/>
                </a:lnTo>
                <a:lnTo>
                  <a:pt x="0" y="60510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07363" y="565558"/>
            <a:ext cx="17880637" cy="1889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Goal:</a:t>
            </a:r>
          </a:p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Convert multiple unstructured text files into a single structured Excel file for co-occurrence analysis.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338091"/>
            <a:ext cx="1389221" cy="663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45"/>
              </a:lnSpc>
              <a:spcBef>
                <a:spcPct val="0"/>
              </a:spcBef>
            </a:pPr>
            <a:r>
              <a:rPr lang="en-US" sz="388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READ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790903" y="4338091"/>
            <a:ext cx="2152697" cy="581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09"/>
              </a:lnSpc>
              <a:spcBef>
                <a:spcPct val="0"/>
              </a:spcBef>
            </a:pPr>
            <a:r>
              <a:rPr lang="en-US" sz="3363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EXTRACT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558016" y="6984811"/>
            <a:ext cx="2614183" cy="543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82"/>
              </a:lnSpc>
              <a:spcBef>
                <a:spcPct val="0"/>
              </a:spcBef>
            </a:pPr>
            <a:r>
              <a:rPr lang="en-US" sz="3130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AGGREGATE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903107"/>
            <a:ext cx="1943100" cy="617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89"/>
              </a:lnSpc>
              <a:spcBef>
                <a:spcPct val="0"/>
              </a:spcBef>
            </a:pPr>
            <a:r>
              <a:rPr lang="en-US" sz="3563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EXPORT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50512" y="2721692"/>
            <a:ext cx="10408788" cy="6536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1280" lvl="1" indent="-335640" algn="just">
              <a:lnSpc>
                <a:spcPts val="4352"/>
              </a:lnSpc>
              <a:buFont typeface="Arial"/>
              <a:buChar char="•"/>
            </a:pPr>
            <a:r>
              <a:rPr lang="en-US" sz="310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Read </a:t>
            </a:r>
          </a:p>
          <a:p>
            <a:pPr algn="just">
              <a:lnSpc>
                <a:spcPts val="4352"/>
              </a:lnSpc>
            </a:pPr>
            <a:r>
              <a:rPr lang="en-US" sz="310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→ Open and decode each .txt file (UTF-16 / UTF-8)</a:t>
            </a:r>
          </a:p>
          <a:p>
            <a:pPr marL="671280" lvl="1" indent="-335640" algn="just">
              <a:lnSpc>
                <a:spcPts val="4352"/>
              </a:lnSpc>
              <a:buFont typeface="Arial"/>
              <a:buChar char="•"/>
            </a:pPr>
            <a:r>
              <a:rPr lang="en-US" sz="310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Extract</a:t>
            </a:r>
          </a:p>
          <a:p>
            <a:pPr algn="just">
              <a:lnSpc>
                <a:spcPts val="4352"/>
              </a:lnSpc>
              <a:spcBef>
                <a:spcPct val="0"/>
              </a:spcBef>
            </a:pPr>
            <a:r>
              <a:rPr lang="en-US" sz="310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→ Get column headers and corresponding data rows</a:t>
            </a:r>
          </a:p>
          <a:p>
            <a:pPr marL="671280" lvl="1" indent="-335640" algn="just">
              <a:lnSpc>
                <a:spcPts val="4352"/>
              </a:lnSpc>
              <a:spcBef>
                <a:spcPct val="0"/>
              </a:spcBef>
              <a:buFont typeface="Arial"/>
              <a:buChar char="•"/>
            </a:pPr>
            <a:r>
              <a:rPr lang="en-US" sz="310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Aggregate</a:t>
            </a:r>
          </a:p>
          <a:p>
            <a:pPr algn="just">
              <a:lnSpc>
                <a:spcPts val="4352"/>
              </a:lnSpc>
              <a:spcBef>
                <a:spcPct val="0"/>
              </a:spcBef>
            </a:pPr>
            <a:r>
              <a:rPr lang="en-US" sz="310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→ Append data from all files into a unified column-wise structure</a:t>
            </a:r>
          </a:p>
          <a:p>
            <a:pPr marL="671280" lvl="1" indent="-335640" algn="just">
              <a:lnSpc>
                <a:spcPts val="4352"/>
              </a:lnSpc>
              <a:spcBef>
                <a:spcPct val="0"/>
              </a:spcBef>
              <a:buFont typeface="Arial"/>
              <a:buChar char="•"/>
            </a:pPr>
            <a:r>
              <a:rPr lang="en-US" sz="310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Export</a:t>
            </a:r>
          </a:p>
          <a:p>
            <a:pPr algn="just">
              <a:lnSpc>
                <a:spcPts val="4352"/>
              </a:lnSpc>
              <a:spcBef>
                <a:spcPct val="0"/>
              </a:spcBef>
            </a:pPr>
            <a:r>
              <a:rPr lang="en-US" sz="310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→ Convert to DataFrame and save as a single Excel file</a:t>
            </a:r>
          </a:p>
          <a:p>
            <a:pPr algn="just">
              <a:lnSpc>
                <a:spcPts val="3792"/>
              </a:lnSpc>
              <a:spcBef>
                <a:spcPct val="0"/>
              </a:spcBef>
            </a:pPr>
            <a:endParaRPr lang="en-US" sz="3109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2135" y="3457706"/>
            <a:ext cx="17307161" cy="1375973"/>
          </a:xfrm>
          <a:custGeom>
            <a:avLst/>
            <a:gdLst/>
            <a:ahLst/>
            <a:cxnLst/>
            <a:rect l="l" t="t" r="r" b="b"/>
            <a:pathLst>
              <a:path w="17307161" h="1375973">
                <a:moveTo>
                  <a:pt x="0" y="0"/>
                </a:moveTo>
                <a:lnTo>
                  <a:pt x="17307161" y="0"/>
                </a:lnTo>
                <a:lnTo>
                  <a:pt x="17307161" y="1375973"/>
                </a:lnTo>
                <a:lnTo>
                  <a:pt x="0" y="13759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12136" y="484640"/>
            <a:ext cx="4203562" cy="8539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25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LIBRARIES</a:t>
            </a:r>
            <a:r>
              <a:rPr lang="en-US" sz="4946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 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15698" y="577174"/>
            <a:ext cx="7113384" cy="1260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0242" lvl="1" indent="-390121" algn="l">
              <a:lnSpc>
                <a:spcPts val="5059"/>
              </a:lnSpc>
              <a:buFont typeface="Arial"/>
              <a:buChar char="•"/>
            </a:pPr>
            <a:r>
              <a:rPr lang="en-US" sz="361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OS → file navigation </a:t>
            </a:r>
          </a:p>
          <a:p>
            <a:pPr marL="780242" lvl="1" indent="-390121" algn="l">
              <a:lnSpc>
                <a:spcPts val="5059"/>
              </a:lnSpc>
              <a:buFont typeface="Arial"/>
              <a:buChar char="•"/>
            </a:pPr>
            <a:r>
              <a:rPr lang="en-US" sz="361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PANDAS → data handling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2135" y="5195629"/>
            <a:ext cx="5030978" cy="588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4"/>
              </a:lnSpc>
              <a:spcBef>
                <a:spcPct val="0"/>
              </a:spcBef>
            </a:pPr>
            <a:r>
              <a:rPr lang="en-US" sz="343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✅ Column Headers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12135" y="6080898"/>
            <a:ext cx="16144781" cy="1064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→ It reads the first line of each file and splits it by tab \t to get the column names like PT, AU, TI, etc.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7771" y="7237693"/>
            <a:ext cx="3105543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✅ Data Rows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2135" y="8194039"/>
            <a:ext cx="16769051" cy="1064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→ It processes every other line after the header, splits them by tab, and stores each row as a list of values.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1999" y="2206675"/>
            <a:ext cx="3333985" cy="7425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19"/>
              </a:lnSpc>
              <a:spcBef>
                <a:spcPct val="0"/>
              </a:spcBef>
            </a:pPr>
            <a:r>
              <a:rPr lang="en-US" sz="4299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PROCESS 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2027307" cy="5327883"/>
          </a:xfrm>
          <a:custGeom>
            <a:avLst/>
            <a:gdLst/>
            <a:ahLst/>
            <a:cxnLst/>
            <a:rect l="l" t="t" r="r" b="b"/>
            <a:pathLst>
              <a:path w="11761186" h="5140425">
                <a:moveTo>
                  <a:pt x="0" y="0"/>
                </a:moveTo>
                <a:lnTo>
                  <a:pt x="11761186" y="0"/>
                </a:lnTo>
                <a:lnTo>
                  <a:pt x="11761186" y="5140424"/>
                </a:lnTo>
                <a:lnTo>
                  <a:pt x="0" y="51404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1" r="-2466" b="-44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027307" y="2124116"/>
            <a:ext cx="6026657" cy="3441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99"/>
              </a:lnSpc>
              <a:spcBef>
                <a:spcPct val="0"/>
              </a:spcBef>
            </a:pPr>
            <a:r>
              <a:rPr lang="en-US" sz="3213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2. Clean column name</a:t>
            </a:r>
          </a:p>
          <a:p>
            <a:pPr marL="693884" lvl="1" indent="-346942" algn="l">
              <a:lnSpc>
                <a:spcPts val="4499"/>
              </a:lnSpc>
              <a:spcBef>
                <a:spcPct val="0"/>
              </a:spcBef>
              <a:buFont typeface="Arial"/>
              <a:buChar char="•"/>
            </a:pPr>
            <a:r>
              <a:rPr lang="en-US" sz="3213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Removes extra whitespace or weird formatting.</a:t>
            </a:r>
          </a:p>
          <a:p>
            <a:pPr marL="693884" lvl="1" indent="-346942" algn="l">
              <a:lnSpc>
                <a:spcPts val="4499"/>
              </a:lnSpc>
              <a:spcBef>
                <a:spcPct val="0"/>
              </a:spcBef>
              <a:buFont typeface="Arial"/>
              <a:buChar char="•"/>
            </a:pPr>
            <a:r>
              <a:rPr lang="en-US" sz="3213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Skips empty or unnamed columns.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4037" y="5448288"/>
            <a:ext cx="14701164" cy="2287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99"/>
              </a:lnSpc>
              <a:spcBef>
                <a:spcPct val="0"/>
              </a:spcBef>
            </a:pPr>
            <a:r>
              <a:rPr lang="en-US" sz="3213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3. Initialize storage</a:t>
            </a:r>
          </a:p>
          <a:p>
            <a:pPr marL="693884" lvl="1" indent="-346942" algn="l">
              <a:lnSpc>
                <a:spcPts val="4499"/>
              </a:lnSpc>
              <a:buFont typeface="Arial"/>
              <a:buChar char="•"/>
            </a:pPr>
            <a:r>
              <a:rPr lang="en-US" sz="3213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Creates a new list for the column in the </a:t>
            </a:r>
            <a:r>
              <a:rPr lang="en-US" sz="3213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combined_columns</a:t>
            </a:r>
            <a:r>
              <a:rPr lang="en-US" sz="3213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dictionary</a:t>
            </a:r>
          </a:p>
          <a:p>
            <a:pPr marL="693884" lvl="1" indent="-346942" algn="l">
              <a:lnSpc>
                <a:spcPts val="4499"/>
              </a:lnSpc>
              <a:buFont typeface="Arial"/>
              <a:buChar char="•"/>
            </a:pPr>
            <a:r>
              <a:rPr lang="en-US" sz="3213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If it already exists (from earlier files), skips initialization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6121" y="7856371"/>
            <a:ext cx="16121093" cy="2223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  <a:spcBef>
                <a:spcPct val="0"/>
              </a:spcBef>
            </a:pPr>
            <a:r>
              <a:rPr lang="en-US" sz="3213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4. Append values to the correct column</a:t>
            </a:r>
          </a:p>
          <a:p>
            <a:pPr algn="l">
              <a:lnSpc>
                <a:spcPts val="4499"/>
              </a:lnSpc>
              <a:spcBef>
                <a:spcPct val="0"/>
              </a:spcBef>
            </a:pPr>
            <a:r>
              <a:rPr lang="en-US" sz="321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   For each row:</a:t>
            </a:r>
          </a:p>
          <a:p>
            <a:pPr marL="693884" lvl="1" indent="-346942" algn="l">
              <a:lnSpc>
                <a:spcPts val="4499"/>
              </a:lnSpc>
              <a:buFont typeface="Arial"/>
              <a:buChar char="•"/>
            </a:pPr>
            <a:r>
              <a:rPr lang="en-US" sz="321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If value exists at col_idx, add it to the column list</a:t>
            </a:r>
          </a:p>
          <a:p>
            <a:pPr marL="693884" lvl="1" indent="-346942" algn="l">
              <a:lnSpc>
                <a:spcPts val="4499"/>
              </a:lnSpc>
              <a:buFont typeface="Arial"/>
              <a:buChar char="•"/>
            </a:pPr>
            <a:r>
              <a:rPr lang="en-US" sz="321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If value is missing, append an empty string ' ' to maintain alignment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027307" y="495300"/>
            <a:ext cx="6026658" cy="1133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99"/>
              </a:lnSpc>
              <a:spcBef>
                <a:spcPct val="0"/>
              </a:spcBef>
            </a:pPr>
            <a:r>
              <a:rPr lang="en-US" sz="3213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 1. </a:t>
            </a:r>
            <a:r>
              <a:rPr lang="en-US" sz="3213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Loop through each column in the header row.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1899</Words>
  <Application>Microsoft Office PowerPoint</Application>
  <PresentationFormat>Custom</PresentationFormat>
  <Paragraphs>254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Calibri</vt:lpstr>
      <vt:lpstr>Bricolage Grotesque Bold</vt:lpstr>
      <vt:lpstr>Arial</vt:lpstr>
      <vt:lpstr>Garet Bold</vt:lpstr>
      <vt:lpstr>Cooper BT Bold</vt:lpstr>
      <vt:lpstr>Cooper BT Light</vt:lpstr>
      <vt:lpstr>Garet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and Black Minimalist Project Deck Presentation</dc:title>
  <dc:creator>Priyanka Rath</dc:creator>
  <cp:lastModifiedBy>Priyanka Rath</cp:lastModifiedBy>
  <cp:revision>4</cp:revision>
  <dcterms:created xsi:type="dcterms:W3CDTF">2006-08-16T00:00:00Z</dcterms:created>
  <dcterms:modified xsi:type="dcterms:W3CDTF">2025-11-16T03:49:59Z</dcterms:modified>
  <dc:identifier>DAGskQw_a9M</dc:identifier>
</cp:coreProperties>
</file>